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8" d="100"/>
          <a:sy n="68" d="100"/>
        </p:scale>
        <p:origin x="792"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742FDF-B19D-4410-938F-F21FBB87F53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97E88E4-FE13-47A2-8E17-3737E0B6745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5FC8147-BFBD-4110-8FFB-53A29FF927F1}"/>
              </a:ext>
            </a:extLst>
          </p:cNvPr>
          <p:cNvSpPr>
            <a:spLocks noGrp="1"/>
          </p:cNvSpPr>
          <p:nvPr>
            <p:ph type="dt" sz="half" idx="10"/>
          </p:nvPr>
        </p:nvSpPr>
        <p:spPr/>
        <p:txBody>
          <a:bodyPr/>
          <a:lstStyle/>
          <a:p>
            <a:fld id="{2B20B528-1A6F-4F3A-B2DD-EB740CAC1982}" type="datetimeFigureOut">
              <a:rPr lang="en-US" smtClean="0"/>
              <a:t>8/3/2020</a:t>
            </a:fld>
            <a:endParaRPr lang="en-US"/>
          </a:p>
        </p:txBody>
      </p:sp>
      <p:sp>
        <p:nvSpPr>
          <p:cNvPr id="5" name="Footer Placeholder 4">
            <a:extLst>
              <a:ext uri="{FF2B5EF4-FFF2-40B4-BE49-F238E27FC236}">
                <a16:creationId xmlns:a16="http://schemas.microsoft.com/office/drawing/2014/main" id="{50CD925A-D8BC-49F6-8CDB-3BB7665BEEC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55D12E0-2950-4354-806D-E57DF108359E}"/>
              </a:ext>
            </a:extLst>
          </p:cNvPr>
          <p:cNvSpPr>
            <a:spLocks noGrp="1"/>
          </p:cNvSpPr>
          <p:nvPr>
            <p:ph type="sldNum" sz="quarter" idx="12"/>
          </p:nvPr>
        </p:nvSpPr>
        <p:spPr/>
        <p:txBody>
          <a:bodyPr/>
          <a:lstStyle/>
          <a:p>
            <a:fld id="{0264661D-CB3C-4EEB-ABED-3CF90A47CCB6}" type="slidenum">
              <a:rPr lang="en-US" smtClean="0"/>
              <a:t>‹#›</a:t>
            </a:fld>
            <a:endParaRPr lang="en-US"/>
          </a:p>
        </p:txBody>
      </p:sp>
    </p:spTree>
    <p:extLst>
      <p:ext uri="{BB962C8B-B14F-4D97-AF65-F5344CB8AC3E}">
        <p14:creationId xmlns:p14="http://schemas.microsoft.com/office/powerpoint/2010/main" val="16076141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889DC1-3CA3-41AB-B672-D9E4EE0D373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E7BD5C9-A33B-4B11-8F6E-6BE0473CF77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4366487-B80B-42E0-A58C-D5FDE185D0EC}"/>
              </a:ext>
            </a:extLst>
          </p:cNvPr>
          <p:cNvSpPr>
            <a:spLocks noGrp="1"/>
          </p:cNvSpPr>
          <p:nvPr>
            <p:ph type="dt" sz="half" idx="10"/>
          </p:nvPr>
        </p:nvSpPr>
        <p:spPr/>
        <p:txBody>
          <a:bodyPr/>
          <a:lstStyle/>
          <a:p>
            <a:fld id="{2B20B528-1A6F-4F3A-B2DD-EB740CAC1982}" type="datetimeFigureOut">
              <a:rPr lang="en-US" smtClean="0"/>
              <a:t>8/3/2020</a:t>
            </a:fld>
            <a:endParaRPr lang="en-US"/>
          </a:p>
        </p:txBody>
      </p:sp>
      <p:sp>
        <p:nvSpPr>
          <p:cNvPr id="5" name="Footer Placeholder 4">
            <a:extLst>
              <a:ext uri="{FF2B5EF4-FFF2-40B4-BE49-F238E27FC236}">
                <a16:creationId xmlns:a16="http://schemas.microsoft.com/office/drawing/2014/main" id="{7293748F-07A6-4129-803A-42AD0698C1E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74788B5-26EA-45FE-AAC7-99FD83640475}"/>
              </a:ext>
            </a:extLst>
          </p:cNvPr>
          <p:cNvSpPr>
            <a:spLocks noGrp="1"/>
          </p:cNvSpPr>
          <p:nvPr>
            <p:ph type="sldNum" sz="quarter" idx="12"/>
          </p:nvPr>
        </p:nvSpPr>
        <p:spPr/>
        <p:txBody>
          <a:bodyPr/>
          <a:lstStyle/>
          <a:p>
            <a:fld id="{0264661D-CB3C-4EEB-ABED-3CF90A47CCB6}" type="slidenum">
              <a:rPr lang="en-US" smtClean="0"/>
              <a:t>‹#›</a:t>
            </a:fld>
            <a:endParaRPr lang="en-US"/>
          </a:p>
        </p:txBody>
      </p:sp>
    </p:spTree>
    <p:extLst>
      <p:ext uri="{BB962C8B-B14F-4D97-AF65-F5344CB8AC3E}">
        <p14:creationId xmlns:p14="http://schemas.microsoft.com/office/powerpoint/2010/main" val="32305966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0B07808-A0D5-4CE2-99AF-ABEE0CBC415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341DDF7-9F62-47AD-9926-8738C3E5583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28D7F16-6E30-43A5-8F5A-0DB24B417AA1}"/>
              </a:ext>
            </a:extLst>
          </p:cNvPr>
          <p:cNvSpPr>
            <a:spLocks noGrp="1"/>
          </p:cNvSpPr>
          <p:nvPr>
            <p:ph type="dt" sz="half" idx="10"/>
          </p:nvPr>
        </p:nvSpPr>
        <p:spPr/>
        <p:txBody>
          <a:bodyPr/>
          <a:lstStyle/>
          <a:p>
            <a:fld id="{2B20B528-1A6F-4F3A-B2DD-EB740CAC1982}" type="datetimeFigureOut">
              <a:rPr lang="en-US" smtClean="0"/>
              <a:t>8/3/2020</a:t>
            </a:fld>
            <a:endParaRPr lang="en-US"/>
          </a:p>
        </p:txBody>
      </p:sp>
      <p:sp>
        <p:nvSpPr>
          <p:cNvPr id="5" name="Footer Placeholder 4">
            <a:extLst>
              <a:ext uri="{FF2B5EF4-FFF2-40B4-BE49-F238E27FC236}">
                <a16:creationId xmlns:a16="http://schemas.microsoft.com/office/drawing/2014/main" id="{611C4535-66F3-4C81-A49E-A3E28379891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87F3E67-6291-461C-8ACD-63FBBCE0444C}"/>
              </a:ext>
            </a:extLst>
          </p:cNvPr>
          <p:cNvSpPr>
            <a:spLocks noGrp="1"/>
          </p:cNvSpPr>
          <p:nvPr>
            <p:ph type="sldNum" sz="quarter" idx="12"/>
          </p:nvPr>
        </p:nvSpPr>
        <p:spPr/>
        <p:txBody>
          <a:bodyPr/>
          <a:lstStyle/>
          <a:p>
            <a:fld id="{0264661D-CB3C-4EEB-ABED-3CF90A47CCB6}" type="slidenum">
              <a:rPr lang="en-US" smtClean="0"/>
              <a:t>‹#›</a:t>
            </a:fld>
            <a:endParaRPr lang="en-US"/>
          </a:p>
        </p:txBody>
      </p:sp>
    </p:spTree>
    <p:extLst>
      <p:ext uri="{BB962C8B-B14F-4D97-AF65-F5344CB8AC3E}">
        <p14:creationId xmlns:p14="http://schemas.microsoft.com/office/powerpoint/2010/main" val="21485074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1EDE77-71A3-4F62-9F39-0DD0F9FCE3F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F4430DE-2898-499B-8F77-6EE3D2A1723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CF4BACE-07CF-433C-A83A-0CD9093F59D2}"/>
              </a:ext>
            </a:extLst>
          </p:cNvPr>
          <p:cNvSpPr>
            <a:spLocks noGrp="1"/>
          </p:cNvSpPr>
          <p:nvPr>
            <p:ph type="dt" sz="half" idx="10"/>
          </p:nvPr>
        </p:nvSpPr>
        <p:spPr/>
        <p:txBody>
          <a:bodyPr/>
          <a:lstStyle/>
          <a:p>
            <a:fld id="{2B20B528-1A6F-4F3A-B2DD-EB740CAC1982}" type="datetimeFigureOut">
              <a:rPr lang="en-US" smtClean="0"/>
              <a:t>8/3/2020</a:t>
            </a:fld>
            <a:endParaRPr lang="en-US"/>
          </a:p>
        </p:txBody>
      </p:sp>
      <p:sp>
        <p:nvSpPr>
          <p:cNvPr id="5" name="Footer Placeholder 4">
            <a:extLst>
              <a:ext uri="{FF2B5EF4-FFF2-40B4-BE49-F238E27FC236}">
                <a16:creationId xmlns:a16="http://schemas.microsoft.com/office/drawing/2014/main" id="{458DC947-DE90-4E53-937D-F7F1B4A2DA2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6A8F674-4C15-4E98-94B4-FC7C17D6D3F2}"/>
              </a:ext>
            </a:extLst>
          </p:cNvPr>
          <p:cNvSpPr>
            <a:spLocks noGrp="1"/>
          </p:cNvSpPr>
          <p:nvPr>
            <p:ph type="sldNum" sz="quarter" idx="12"/>
          </p:nvPr>
        </p:nvSpPr>
        <p:spPr/>
        <p:txBody>
          <a:bodyPr/>
          <a:lstStyle/>
          <a:p>
            <a:fld id="{0264661D-CB3C-4EEB-ABED-3CF90A47CCB6}" type="slidenum">
              <a:rPr lang="en-US" smtClean="0"/>
              <a:t>‹#›</a:t>
            </a:fld>
            <a:endParaRPr lang="en-US"/>
          </a:p>
        </p:txBody>
      </p:sp>
    </p:spTree>
    <p:extLst>
      <p:ext uri="{BB962C8B-B14F-4D97-AF65-F5344CB8AC3E}">
        <p14:creationId xmlns:p14="http://schemas.microsoft.com/office/powerpoint/2010/main" val="8216634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B972B7-5235-497D-9AF5-7662A10754A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566082D-27B9-4BC0-A51D-1ACE06878E8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C2B070F-B33E-48AB-A6BE-09534CF76B29}"/>
              </a:ext>
            </a:extLst>
          </p:cNvPr>
          <p:cNvSpPr>
            <a:spLocks noGrp="1"/>
          </p:cNvSpPr>
          <p:nvPr>
            <p:ph type="dt" sz="half" idx="10"/>
          </p:nvPr>
        </p:nvSpPr>
        <p:spPr/>
        <p:txBody>
          <a:bodyPr/>
          <a:lstStyle/>
          <a:p>
            <a:fld id="{2B20B528-1A6F-4F3A-B2DD-EB740CAC1982}" type="datetimeFigureOut">
              <a:rPr lang="en-US" smtClean="0"/>
              <a:t>8/3/2020</a:t>
            </a:fld>
            <a:endParaRPr lang="en-US"/>
          </a:p>
        </p:txBody>
      </p:sp>
      <p:sp>
        <p:nvSpPr>
          <p:cNvPr id="5" name="Footer Placeholder 4">
            <a:extLst>
              <a:ext uri="{FF2B5EF4-FFF2-40B4-BE49-F238E27FC236}">
                <a16:creationId xmlns:a16="http://schemas.microsoft.com/office/drawing/2014/main" id="{B89A6261-C24C-43E8-B42C-D1F3BA838BD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476462-2C1E-41C3-B3EB-697E20F2F70A}"/>
              </a:ext>
            </a:extLst>
          </p:cNvPr>
          <p:cNvSpPr>
            <a:spLocks noGrp="1"/>
          </p:cNvSpPr>
          <p:nvPr>
            <p:ph type="sldNum" sz="quarter" idx="12"/>
          </p:nvPr>
        </p:nvSpPr>
        <p:spPr/>
        <p:txBody>
          <a:bodyPr/>
          <a:lstStyle/>
          <a:p>
            <a:fld id="{0264661D-CB3C-4EEB-ABED-3CF90A47CCB6}" type="slidenum">
              <a:rPr lang="en-US" smtClean="0"/>
              <a:t>‹#›</a:t>
            </a:fld>
            <a:endParaRPr lang="en-US"/>
          </a:p>
        </p:txBody>
      </p:sp>
    </p:spTree>
    <p:extLst>
      <p:ext uri="{BB962C8B-B14F-4D97-AF65-F5344CB8AC3E}">
        <p14:creationId xmlns:p14="http://schemas.microsoft.com/office/powerpoint/2010/main" val="20535607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F71AA8-A246-44D0-99AA-42B11A7376C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BCB733E-0BF1-494F-A2EB-95D2658F96C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AFA9DE9-DFDF-49BD-9B37-549B0303EE8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DE270F0-7DE2-4541-A112-DDF102F35507}"/>
              </a:ext>
            </a:extLst>
          </p:cNvPr>
          <p:cNvSpPr>
            <a:spLocks noGrp="1"/>
          </p:cNvSpPr>
          <p:nvPr>
            <p:ph type="dt" sz="half" idx="10"/>
          </p:nvPr>
        </p:nvSpPr>
        <p:spPr/>
        <p:txBody>
          <a:bodyPr/>
          <a:lstStyle/>
          <a:p>
            <a:fld id="{2B20B528-1A6F-4F3A-B2DD-EB740CAC1982}" type="datetimeFigureOut">
              <a:rPr lang="en-US" smtClean="0"/>
              <a:t>8/3/2020</a:t>
            </a:fld>
            <a:endParaRPr lang="en-US"/>
          </a:p>
        </p:txBody>
      </p:sp>
      <p:sp>
        <p:nvSpPr>
          <p:cNvPr id="6" name="Footer Placeholder 5">
            <a:extLst>
              <a:ext uri="{FF2B5EF4-FFF2-40B4-BE49-F238E27FC236}">
                <a16:creationId xmlns:a16="http://schemas.microsoft.com/office/drawing/2014/main" id="{3AEBCC5D-C34D-4AEC-87F6-006C5D398FC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A989DFB-A47A-4940-91AB-2A52C26ABAEA}"/>
              </a:ext>
            </a:extLst>
          </p:cNvPr>
          <p:cNvSpPr>
            <a:spLocks noGrp="1"/>
          </p:cNvSpPr>
          <p:nvPr>
            <p:ph type="sldNum" sz="quarter" idx="12"/>
          </p:nvPr>
        </p:nvSpPr>
        <p:spPr/>
        <p:txBody>
          <a:bodyPr/>
          <a:lstStyle/>
          <a:p>
            <a:fld id="{0264661D-CB3C-4EEB-ABED-3CF90A47CCB6}" type="slidenum">
              <a:rPr lang="en-US" smtClean="0"/>
              <a:t>‹#›</a:t>
            </a:fld>
            <a:endParaRPr lang="en-US"/>
          </a:p>
        </p:txBody>
      </p:sp>
    </p:spTree>
    <p:extLst>
      <p:ext uri="{BB962C8B-B14F-4D97-AF65-F5344CB8AC3E}">
        <p14:creationId xmlns:p14="http://schemas.microsoft.com/office/powerpoint/2010/main" val="8401737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29FF47-3BAB-4716-93EC-6AD50D55F3E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CB10621-037C-46C8-858E-6A68A583BA0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5C5FE15-F911-4975-8A48-955859BEE5A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FF336CA-E419-4E81-936C-B037BE588CF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0E1F0BA-11BA-4E9C-A8D1-BF2F4F0BDB1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CA6638B-8F85-4ABC-A715-99691465778B}"/>
              </a:ext>
            </a:extLst>
          </p:cNvPr>
          <p:cNvSpPr>
            <a:spLocks noGrp="1"/>
          </p:cNvSpPr>
          <p:nvPr>
            <p:ph type="dt" sz="half" idx="10"/>
          </p:nvPr>
        </p:nvSpPr>
        <p:spPr/>
        <p:txBody>
          <a:bodyPr/>
          <a:lstStyle/>
          <a:p>
            <a:fld id="{2B20B528-1A6F-4F3A-B2DD-EB740CAC1982}" type="datetimeFigureOut">
              <a:rPr lang="en-US" smtClean="0"/>
              <a:t>8/3/2020</a:t>
            </a:fld>
            <a:endParaRPr lang="en-US"/>
          </a:p>
        </p:txBody>
      </p:sp>
      <p:sp>
        <p:nvSpPr>
          <p:cNvPr id="8" name="Footer Placeholder 7">
            <a:extLst>
              <a:ext uri="{FF2B5EF4-FFF2-40B4-BE49-F238E27FC236}">
                <a16:creationId xmlns:a16="http://schemas.microsoft.com/office/drawing/2014/main" id="{F5C4B4FD-4DBB-478F-AA17-2F9E9F01E38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848D5E4-438D-4EF5-8938-FAAF0D4A0452}"/>
              </a:ext>
            </a:extLst>
          </p:cNvPr>
          <p:cNvSpPr>
            <a:spLocks noGrp="1"/>
          </p:cNvSpPr>
          <p:nvPr>
            <p:ph type="sldNum" sz="quarter" idx="12"/>
          </p:nvPr>
        </p:nvSpPr>
        <p:spPr/>
        <p:txBody>
          <a:bodyPr/>
          <a:lstStyle/>
          <a:p>
            <a:fld id="{0264661D-CB3C-4EEB-ABED-3CF90A47CCB6}" type="slidenum">
              <a:rPr lang="en-US" smtClean="0"/>
              <a:t>‹#›</a:t>
            </a:fld>
            <a:endParaRPr lang="en-US"/>
          </a:p>
        </p:txBody>
      </p:sp>
    </p:spTree>
    <p:extLst>
      <p:ext uri="{BB962C8B-B14F-4D97-AF65-F5344CB8AC3E}">
        <p14:creationId xmlns:p14="http://schemas.microsoft.com/office/powerpoint/2010/main" val="26891793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D617D2-954E-4600-86B7-A31235C29B0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D0622BD-19B4-40B9-B384-95D1D4ED8049}"/>
              </a:ext>
            </a:extLst>
          </p:cNvPr>
          <p:cNvSpPr>
            <a:spLocks noGrp="1"/>
          </p:cNvSpPr>
          <p:nvPr>
            <p:ph type="dt" sz="half" idx="10"/>
          </p:nvPr>
        </p:nvSpPr>
        <p:spPr/>
        <p:txBody>
          <a:bodyPr/>
          <a:lstStyle/>
          <a:p>
            <a:fld id="{2B20B528-1A6F-4F3A-B2DD-EB740CAC1982}" type="datetimeFigureOut">
              <a:rPr lang="en-US" smtClean="0"/>
              <a:t>8/3/2020</a:t>
            </a:fld>
            <a:endParaRPr lang="en-US"/>
          </a:p>
        </p:txBody>
      </p:sp>
      <p:sp>
        <p:nvSpPr>
          <p:cNvPr id="4" name="Footer Placeholder 3">
            <a:extLst>
              <a:ext uri="{FF2B5EF4-FFF2-40B4-BE49-F238E27FC236}">
                <a16:creationId xmlns:a16="http://schemas.microsoft.com/office/drawing/2014/main" id="{F013DBDA-C9C7-4B40-ABB9-31898B9731B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24B88D7-490F-4CD0-AAD4-B7057049FFF8}"/>
              </a:ext>
            </a:extLst>
          </p:cNvPr>
          <p:cNvSpPr>
            <a:spLocks noGrp="1"/>
          </p:cNvSpPr>
          <p:nvPr>
            <p:ph type="sldNum" sz="quarter" idx="12"/>
          </p:nvPr>
        </p:nvSpPr>
        <p:spPr/>
        <p:txBody>
          <a:bodyPr/>
          <a:lstStyle/>
          <a:p>
            <a:fld id="{0264661D-CB3C-4EEB-ABED-3CF90A47CCB6}" type="slidenum">
              <a:rPr lang="en-US" smtClean="0"/>
              <a:t>‹#›</a:t>
            </a:fld>
            <a:endParaRPr lang="en-US"/>
          </a:p>
        </p:txBody>
      </p:sp>
    </p:spTree>
    <p:extLst>
      <p:ext uri="{BB962C8B-B14F-4D97-AF65-F5344CB8AC3E}">
        <p14:creationId xmlns:p14="http://schemas.microsoft.com/office/powerpoint/2010/main" val="16269745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7AE4D61-9EB2-4B82-B567-6A5BB7F51E4C}"/>
              </a:ext>
            </a:extLst>
          </p:cNvPr>
          <p:cNvSpPr>
            <a:spLocks noGrp="1"/>
          </p:cNvSpPr>
          <p:nvPr>
            <p:ph type="dt" sz="half" idx="10"/>
          </p:nvPr>
        </p:nvSpPr>
        <p:spPr/>
        <p:txBody>
          <a:bodyPr/>
          <a:lstStyle/>
          <a:p>
            <a:fld id="{2B20B528-1A6F-4F3A-B2DD-EB740CAC1982}" type="datetimeFigureOut">
              <a:rPr lang="en-US" smtClean="0"/>
              <a:t>8/3/2020</a:t>
            </a:fld>
            <a:endParaRPr lang="en-US"/>
          </a:p>
        </p:txBody>
      </p:sp>
      <p:sp>
        <p:nvSpPr>
          <p:cNvPr id="3" name="Footer Placeholder 2">
            <a:extLst>
              <a:ext uri="{FF2B5EF4-FFF2-40B4-BE49-F238E27FC236}">
                <a16:creationId xmlns:a16="http://schemas.microsoft.com/office/drawing/2014/main" id="{22ACFABB-9180-4DB9-B72D-B96501D53E8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AEC6930-A673-4ED8-9388-D2FF41CCA6CB}"/>
              </a:ext>
            </a:extLst>
          </p:cNvPr>
          <p:cNvSpPr>
            <a:spLocks noGrp="1"/>
          </p:cNvSpPr>
          <p:nvPr>
            <p:ph type="sldNum" sz="quarter" idx="12"/>
          </p:nvPr>
        </p:nvSpPr>
        <p:spPr/>
        <p:txBody>
          <a:bodyPr/>
          <a:lstStyle/>
          <a:p>
            <a:fld id="{0264661D-CB3C-4EEB-ABED-3CF90A47CCB6}" type="slidenum">
              <a:rPr lang="en-US" smtClean="0"/>
              <a:t>‹#›</a:t>
            </a:fld>
            <a:endParaRPr lang="en-US"/>
          </a:p>
        </p:txBody>
      </p:sp>
    </p:spTree>
    <p:extLst>
      <p:ext uri="{BB962C8B-B14F-4D97-AF65-F5344CB8AC3E}">
        <p14:creationId xmlns:p14="http://schemas.microsoft.com/office/powerpoint/2010/main" val="28848320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B7C24B-7C7E-4BFC-9757-DC3B9AD3762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57EF477-0A04-48BB-BF01-C61CE510D85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965FBAF-0A63-4A6F-8248-C0D957337F7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F17BCC9-F9A1-4CA9-832D-071426E49B1B}"/>
              </a:ext>
            </a:extLst>
          </p:cNvPr>
          <p:cNvSpPr>
            <a:spLocks noGrp="1"/>
          </p:cNvSpPr>
          <p:nvPr>
            <p:ph type="dt" sz="half" idx="10"/>
          </p:nvPr>
        </p:nvSpPr>
        <p:spPr/>
        <p:txBody>
          <a:bodyPr/>
          <a:lstStyle/>
          <a:p>
            <a:fld id="{2B20B528-1A6F-4F3A-B2DD-EB740CAC1982}" type="datetimeFigureOut">
              <a:rPr lang="en-US" smtClean="0"/>
              <a:t>8/3/2020</a:t>
            </a:fld>
            <a:endParaRPr lang="en-US"/>
          </a:p>
        </p:txBody>
      </p:sp>
      <p:sp>
        <p:nvSpPr>
          <p:cNvPr id="6" name="Footer Placeholder 5">
            <a:extLst>
              <a:ext uri="{FF2B5EF4-FFF2-40B4-BE49-F238E27FC236}">
                <a16:creationId xmlns:a16="http://schemas.microsoft.com/office/drawing/2014/main" id="{209E9E2A-B7F6-470E-8BCD-5B9E2B3D8EC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3F41E70-ACEE-4C38-B266-00636D54914E}"/>
              </a:ext>
            </a:extLst>
          </p:cNvPr>
          <p:cNvSpPr>
            <a:spLocks noGrp="1"/>
          </p:cNvSpPr>
          <p:nvPr>
            <p:ph type="sldNum" sz="quarter" idx="12"/>
          </p:nvPr>
        </p:nvSpPr>
        <p:spPr/>
        <p:txBody>
          <a:bodyPr/>
          <a:lstStyle/>
          <a:p>
            <a:fld id="{0264661D-CB3C-4EEB-ABED-3CF90A47CCB6}" type="slidenum">
              <a:rPr lang="en-US" smtClean="0"/>
              <a:t>‹#›</a:t>
            </a:fld>
            <a:endParaRPr lang="en-US"/>
          </a:p>
        </p:txBody>
      </p:sp>
    </p:spTree>
    <p:extLst>
      <p:ext uri="{BB962C8B-B14F-4D97-AF65-F5344CB8AC3E}">
        <p14:creationId xmlns:p14="http://schemas.microsoft.com/office/powerpoint/2010/main" val="41781974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00B118-4749-44DE-ACA2-2492BBAF2A7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7A79ED9-CD48-45EA-9434-E228B2DE9EE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60AF26F-4A46-4DF4-9D11-56A9EF8FD48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AE6C084-4F29-4989-B228-DA65D310DC37}"/>
              </a:ext>
            </a:extLst>
          </p:cNvPr>
          <p:cNvSpPr>
            <a:spLocks noGrp="1"/>
          </p:cNvSpPr>
          <p:nvPr>
            <p:ph type="dt" sz="half" idx="10"/>
          </p:nvPr>
        </p:nvSpPr>
        <p:spPr/>
        <p:txBody>
          <a:bodyPr/>
          <a:lstStyle/>
          <a:p>
            <a:fld id="{2B20B528-1A6F-4F3A-B2DD-EB740CAC1982}" type="datetimeFigureOut">
              <a:rPr lang="en-US" smtClean="0"/>
              <a:t>8/3/2020</a:t>
            </a:fld>
            <a:endParaRPr lang="en-US"/>
          </a:p>
        </p:txBody>
      </p:sp>
      <p:sp>
        <p:nvSpPr>
          <p:cNvPr id="6" name="Footer Placeholder 5">
            <a:extLst>
              <a:ext uri="{FF2B5EF4-FFF2-40B4-BE49-F238E27FC236}">
                <a16:creationId xmlns:a16="http://schemas.microsoft.com/office/drawing/2014/main" id="{B73A8236-A525-4C8B-917C-2D02411EC81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0343603-DED3-4255-8FF6-F3148BF6FE72}"/>
              </a:ext>
            </a:extLst>
          </p:cNvPr>
          <p:cNvSpPr>
            <a:spLocks noGrp="1"/>
          </p:cNvSpPr>
          <p:nvPr>
            <p:ph type="sldNum" sz="quarter" idx="12"/>
          </p:nvPr>
        </p:nvSpPr>
        <p:spPr/>
        <p:txBody>
          <a:bodyPr/>
          <a:lstStyle/>
          <a:p>
            <a:fld id="{0264661D-CB3C-4EEB-ABED-3CF90A47CCB6}" type="slidenum">
              <a:rPr lang="en-US" smtClean="0"/>
              <a:t>‹#›</a:t>
            </a:fld>
            <a:endParaRPr lang="en-US"/>
          </a:p>
        </p:txBody>
      </p:sp>
    </p:spTree>
    <p:extLst>
      <p:ext uri="{BB962C8B-B14F-4D97-AF65-F5344CB8AC3E}">
        <p14:creationId xmlns:p14="http://schemas.microsoft.com/office/powerpoint/2010/main" val="17508153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90D0057-E1D9-49EA-8814-98290EB55C7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24A6EE9-C9D5-4AAD-BE37-B180ACE714B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999CB0A-A56E-4709-AA14-DE1052C8B73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B20B528-1A6F-4F3A-B2DD-EB740CAC1982}" type="datetimeFigureOut">
              <a:rPr lang="en-US" smtClean="0"/>
              <a:t>8/3/2020</a:t>
            </a:fld>
            <a:endParaRPr lang="en-US"/>
          </a:p>
        </p:txBody>
      </p:sp>
      <p:sp>
        <p:nvSpPr>
          <p:cNvPr id="5" name="Footer Placeholder 4">
            <a:extLst>
              <a:ext uri="{FF2B5EF4-FFF2-40B4-BE49-F238E27FC236}">
                <a16:creationId xmlns:a16="http://schemas.microsoft.com/office/drawing/2014/main" id="{C6D74353-1E49-4565-9CFA-7D1990167D5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20D0408-BBCE-49AF-A0A5-24AAF467173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264661D-CB3C-4EEB-ABED-3CF90A47CCB6}" type="slidenum">
              <a:rPr lang="en-US" smtClean="0"/>
              <a:t>‹#›</a:t>
            </a:fld>
            <a:endParaRPr lang="en-US"/>
          </a:p>
        </p:txBody>
      </p:sp>
    </p:spTree>
    <p:extLst>
      <p:ext uri="{BB962C8B-B14F-4D97-AF65-F5344CB8AC3E}">
        <p14:creationId xmlns:p14="http://schemas.microsoft.com/office/powerpoint/2010/main" val="56715412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1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1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4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 Id="rId9" Type="http://schemas.openxmlformats.org/officeDocument/2006/relationships/image" Target="../media/image16.png"/></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E68AE0-264F-47C4-B13C-1D345106FE55}"/>
              </a:ext>
            </a:extLst>
          </p:cNvPr>
          <p:cNvSpPr>
            <a:spLocks noGrp="1"/>
          </p:cNvSpPr>
          <p:nvPr>
            <p:ph type="ctrTitle"/>
          </p:nvPr>
        </p:nvSpPr>
        <p:spPr>
          <a:xfrm>
            <a:off x="792478" y="956603"/>
            <a:ext cx="10503878" cy="1259133"/>
          </a:xfrm>
        </p:spPr>
        <p:txBody>
          <a:bodyPr>
            <a:normAutofit/>
          </a:bodyPr>
          <a:lstStyle/>
          <a:p>
            <a:r>
              <a:rPr lang="en-US" sz="5400" dirty="0"/>
              <a:t>Week 5. Neural Networks: Learning</a:t>
            </a:r>
          </a:p>
        </p:txBody>
      </p:sp>
      <p:sp>
        <p:nvSpPr>
          <p:cNvPr id="3" name="Subtitle 2">
            <a:extLst>
              <a:ext uri="{FF2B5EF4-FFF2-40B4-BE49-F238E27FC236}">
                <a16:creationId xmlns:a16="http://schemas.microsoft.com/office/drawing/2014/main" id="{F85C8677-87F4-4018-A325-5A8E6F793F55}"/>
              </a:ext>
            </a:extLst>
          </p:cNvPr>
          <p:cNvSpPr>
            <a:spLocks noGrp="1"/>
          </p:cNvSpPr>
          <p:nvPr>
            <p:ph type="subTitle" idx="1"/>
          </p:nvPr>
        </p:nvSpPr>
        <p:spPr>
          <a:xfrm>
            <a:off x="689316" y="2631365"/>
            <a:ext cx="10789921" cy="3530283"/>
          </a:xfrm>
        </p:spPr>
        <p:txBody>
          <a:bodyPr>
            <a:normAutofit/>
          </a:bodyPr>
          <a:lstStyle/>
          <a:p>
            <a:r>
              <a:rPr lang="en-GB" sz="2800" dirty="0"/>
              <a:t>In Week 5, you will be learning </a:t>
            </a:r>
            <a:r>
              <a:rPr lang="en-GB" sz="2800" b="1" dirty="0"/>
              <a:t>how to train </a:t>
            </a:r>
            <a:r>
              <a:rPr lang="en-GB" sz="2800" dirty="0"/>
              <a:t>Neural Networks. The Neural Network is one of the </a:t>
            </a:r>
            <a:r>
              <a:rPr lang="en-GB" sz="2800" b="1" dirty="0"/>
              <a:t>most powerful learning algorithms </a:t>
            </a:r>
            <a:r>
              <a:rPr lang="en-GB" sz="2800" dirty="0"/>
              <a:t>(when a </a:t>
            </a:r>
            <a:r>
              <a:rPr lang="en-GB" sz="2800" b="1" dirty="0"/>
              <a:t>linear classifier doesn't work</a:t>
            </a:r>
            <a:r>
              <a:rPr lang="en-GB" sz="2800" dirty="0"/>
              <a:t>, this is what </a:t>
            </a:r>
            <a:r>
              <a:rPr lang="en-GB" sz="2800" b="1" dirty="0"/>
              <a:t>I usually turn to</a:t>
            </a:r>
            <a:r>
              <a:rPr lang="en-GB" sz="2800" dirty="0"/>
              <a:t>), and this week's videos explain the </a:t>
            </a:r>
            <a:r>
              <a:rPr lang="en-GB" sz="2800" b="1" dirty="0"/>
              <a:t>'backpropagation'</a:t>
            </a:r>
            <a:r>
              <a:rPr lang="en-GB" sz="2800" dirty="0"/>
              <a:t> </a:t>
            </a:r>
            <a:r>
              <a:rPr lang="en-GB" sz="2800" b="1" dirty="0"/>
              <a:t>algorithm</a:t>
            </a:r>
            <a:r>
              <a:rPr lang="en-GB" sz="2800" dirty="0"/>
              <a:t> for </a:t>
            </a:r>
            <a:r>
              <a:rPr lang="en-GB" sz="2800" b="1" dirty="0"/>
              <a:t>training</a:t>
            </a:r>
            <a:r>
              <a:rPr lang="en-GB" sz="2800" dirty="0"/>
              <a:t> these models. In this week's programming assignment, you'll also get to implement </a:t>
            </a:r>
            <a:r>
              <a:rPr lang="en-GB" sz="2800" b="1" dirty="0"/>
              <a:t>this algorithm </a:t>
            </a:r>
            <a:r>
              <a:rPr lang="en-GB" sz="2800" dirty="0"/>
              <a:t>and see it work for yourself.</a:t>
            </a:r>
          </a:p>
          <a:p>
            <a:r>
              <a:rPr lang="en-GB" sz="2800" dirty="0"/>
              <a:t>The Neural Network </a:t>
            </a:r>
            <a:r>
              <a:rPr lang="en-GB" sz="2800" b="1" dirty="0"/>
              <a:t>programming exercise </a:t>
            </a:r>
            <a:r>
              <a:rPr lang="en-GB" sz="2800" dirty="0"/>
              <a:t>will be one of the </a:t>
            </a:r>
            <a:r>
              <a:rPr lang="en-GB" sz="2800" b="1" dirty="0"/>
              <a:t>more challenging </a:t>
            </a:r>
            <a:r>
              <a:rPr lang="en-GB" sz="2800" dirty="0"/>
              <a:t>ones of this class. </a:t>
            </a:r>
          </a:p>
          <a:p>
            <a:pPr algn="just"/>
            <a:endParaRPr lang="en-US" dirty="0"/>
          </a:p>
        </p:txBody>
      </p:sp>
    </p:spTree>
    <p:extLst>
      <p:ext uri="{BB962C8B-B14F-4D97-AF65-F5344CB8AC3E}">
        <p14:creationId xmlns:p14="http://schemas.microsoft.com/office/powerpoint/2010/main" val="17436750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875477A-7FBA-4FFF-BD3D-72F6E385B3DD}"/>
              </a:ext>
            </a:extLst>
          </p:cNvPr>
          <p:cNvSpPr>
            <a:spLocks noGrp="1"/>
          </p:cNvSpPr>
          <p:nvPr>
            <p:ph idx="1"/>
          </p:nvPr>
        </p:nvSpPr>
        <p:spPr>
          <a:xfrm>
            <a:off x="120745" y="95296"/>
            <a:ext cx="11921199" cy="6657195"/>
          </a:xfrm>
        </p:spPr>
        <p:txBody>
          <a:bodyPr>
            <a:normAutofit/>
          </a:bodyPr>
          <a:lstStyle/>
          <a:p>
            <a:pPr marL="0" indent="0">
              <a:buNone/>
            </a:pPr>
            <a:endParaRPr lang="en-US" sz="4400" dirty="0"/>
          </a:p>
          <a:p>
            <a:pPr marL="0" indent="0">
              <a:buNone/>
            </a:pPr>
            <a:endParaRPr lang="en-US" sz="4400" dirty="0"/>
          </a:p>
          <a:p>
            <a:pPr marL="0" indent="0">
              <a:buNone/>
            </a:pPr>
            <a:endParaRPr lang="en-US" sz="4400" dirty="0"/>
          </a:p>
          <a:p>
            <a:pPr marL="0" indent="0">
              <a:buNone/>
            </a:pPr>
            <a:endParaRPr lang="en-US" sz="4400" dirty="0"/>
          </a:p>
          <a:p>
            <a:pPr marL="0" indent="0">
              <a:buNone/>
            </a:pPr>
            <a:r>
              <a:rPr lang="en-US" sz="4400" dirty="0"/>
              <a:t>			Backpropagation in practice</a:t>
            </a:r>
          </a:p>
        </p:txBody>
      </p:sp>
    </p:spTree>
    <p:extLst>
      <p:ext uri="{BB962C8B-B14F-4D97-AF65-F5344CB8AC3E}">
        <p14:creationId xmlns:p14="http://schemas.microsoft.com/office/powerpoint/2010/main" val="34742150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875477A-7FBA-4FFF-BD3D-72F6E385B3DD}"/>
              </a:ext>
            </a:extLst>
          </p:cNvPr>
          <p:cNvSpPr>
            <a:spLocks noGrp="1"/>
          </p:cNvSpPr>
          <p:nvPr>
            <p:ph idx="1"/>
          </p:nvPr>
        </p:nvSpPr>
        <p:spPr>
          <a:xfrm>
            <a:off x="120745" y="95296"/>
            <a:ext cx="11921199" cy="6657195"/>
          </a:xfrm>
        </p:spPr>
        <p:txBody>
          <a:bodyPr>
            <a:normAutofit/>
          </a:bodyPr>
          <a:lstStyle/>
          <a:p>
            <a:r>
              <a:rPr lang="en-US" sz="2400" dirty="0"/>
              <a:t>For training neural networks we</a:t>
            </a:r>
          </a:p>
          <a:p>
            <a:pPr marL="0" indent="0">
              <a:buNone/>
            </a:pPr>
            <a:r>
              <a:rPr lang="en-US" sz="2400" dirty="0"/>
              <a:t>Can use advanced </a:t>
            </a:r>
            <a:r>
              <a:rPr lang="en-US" sz="2400" dirty="0" err="1"/>
              <a:t>optim</a:t>
            </a:r>
            <a:r>
              <a:rPr lang="en-US" sz="2400" dirty="0"/>
              <a:t> routines</a:t>
            </a:r>
          </a:p>
          <a:p>
            <a:r>
              <a:rPr lang="en-US" sz="2400" dirty="0"/>
              <a:t>To use them, we need to pass</a:t>
            </a:r>
          </a:p>
          <a:p>
            <a:pPr marL="0" indent="0">
              <a:buNone/>
            </a:pPr>
            <a:r>
              <a:rPr lang="en-US" sz="2400" dirty="0"/>
              <a:t>Cost function, gradient and initial</a:t>
            </a:r>
          </a:p>
          <a:p>
            <a:pPr marL="0" indent="0">
              <a:buNone/>
            </a:pPr>
            <a:r>
              <a:rPr lang="en-US" sz="2400" dirty="0"/>
              <a:t>Theta</a:t>
            </a:r>
          </a:p>
          <a:p>
            <a:r>
              <a:rPr lang="en-US" sz="2400" dirty="0"/>
              <a:t>However, the problem we face </a:t>
            </a:r>
          </a:p>
          <a:p>
            <a:pPr marL="0" indent="0">
              <a:buNone/>
            </a:pPr>
            <a:r>
              <a:rPr lang="en-US" sz="2400" dirty="0"/>
              <a:t>When we apply these optimization</a:t>
            </a:r>
          </a:p>
          <a:p>
            <a:pPr marL="0" indent="0">
              <a:buNone/>
            </a:pPr>
            <a:r>
              <a:rPr lang="en-US" sz="2400" dirty="0"/>
              <a:t>Routines to neural nets is that gradient and theta are not vectors but matrices, so we need to unroll them before being able to pass them to those routines</a:t>
            </a:r>
          </a:p>
          <a:p>
            <a:r>
              <a:rPr lang="en-US" sz="2400" dirty="0"/>
              <a:t>Let’s say we have 3 layer neural net 10-10-1</a:t>
            </a:r>
          </a:p>
          <a:p>
            <a:r>
              <a:rPr lang="en-US" sz="2400" dirty="0"/>
              <a:t>Then we will have corresponding theta and D</a:t>
            </a:r>
          </a:p>
          <a:p>
            <a:pPr marL="0" indent="0">
              <a:buNone/>
            </a:pPr>
            <a:r>
              <a:rPr lang="en-US" sz="2400" dirty="0"/>
              <a:t>Matrices, with sizes shown on the right</a:t>
            </a:r>
          </a:p>
          <a:p>
            <a:r>
              <a:rPr lang="en-US" sz="2400" dirty="0"/>
              <a:t>We can use following 2 functions to unroll</a:t>
            </a:r>
          </a:p>
          <a:p>
            <a:pPr marL="0" indent="0">
              <a:buNone/>
            </a:pPr>
            <a:r>
              <a:rPr lang="en-US" sz="2400" dirty="0"/>
              <a:t>And roll again matrices to vectors and back</a:t>
            </a:r>
          </a:p>
          <a:p>
            <a:pPr marL="0" indent="0">
              <a:buNone/>
            </a:pPr>
            <a:endParaRPr lang="en-US" sz="2400" dirty="0"/>
          </a:p>
        </p:txBody>
      </p:sp>
      <p:pic>
        <p:nvPicPr>
          <p:cNvPr id="2" name="Picture 1">
            <a:extLst>
              <a:ext uri="{FF2B5EF4-FFF2-40B4-BE49-F238E27FC236}">
                <a16:creationId xmlns:a16="http://schemas.microsoft.com/office/drawing/2014/main" id="{D18F75BC-D9B1-4721-A842-DCE2B1BFDEC8}"/>
              </a:ext>
            </a:extLst>
          </p:cNvPr>
          <p:cNvPicPr>
            <a:picLocks noChangeAspect="1"/>
          </p:cNvPicPr>
          <p:nvPr/>
        </p:nvPicPr>
        <p:blipFill>
          <a:blip r:embed="rId2"/>
          <a:stretch>
            <a:fillRect/>
          </a:stretch>
        </p:blipFill>
        <p:spPr>
          <a:xfrm>
            <a:off x="4467156" y="40659"/>
            <a:ext cx="7682639" cy="3054234"/>
          </a:xfrm>
          <a:prstGeom prst="rect">
            <a:avLst/>
          </a:prstGeom>
        </p:spPr>
      </p:pic>
      <p:pic>
        <p:nvPicPr>
          <p:cNvPr id="4" name="Picture 3">
            <a:extLst>
              <a:ext uri="{FF2B5EF4-FFF2-40B4-BE49-F238E27FC236}">
                <a16:creationId xmlns:a16="http://schemas.microsoft.com/office/drawing/2014/main" id="{56917A24-5252-4C5A-B9C1-9BCD9192880C}"/>
              </a:ext>
            </a:extLst>
          </p:cNvPr>
          <p:cNvPicPr>
            <a:picLocks noChangeAspect="1"/>
          </p:cNvPicPr>
          <p:nvPr/>
        </p:nvPicPr>
        <p:blipFill>
          <a:blip r:embed="rId3"/>
          <a:stretch>
            <a:fillRect/>
          </a:stretch>
        </p:blipFill>
        <p:spPr>
          <a:xfrm>
            <a:off x="6217919" y="3996023"/>
            <a:ext cx="5917809" cy="2768119"/>
          </a:xfrm>
          <a:prstGeom prst="rect">
            <a:avLst/>
          </a:prstGeom>
        </p:spPr>
      </p:pic>
    </p:spTree>
    <p:extLst>
      <p:ext uri="{BB962C8B-B14F-4D97-AF65-F5344CB8AC3E}">
        <p14:creationId xmlns:p14="http://schemas.microsoft.com/office/powerpoint/2010/main" val="22383220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875477A-7FBA-4FFF-BD3D-72F6E385B3DD}"/>
              </a:ext>
            </a:extLst>
          </p:cNvPr>
          <p:cNvSpPr>
            <a:spLocks noGrp="1"/>
          </p:cNvSpPr>
          <p:nvPr>
            <p:ph idx="1"/>
          </p:nvPr>
        </p:nvSpPr>
        <p:spPr>
          <a:xfrm>
            <a:off x="78541" y="53092"/>
            <a:ext cx="11921199" cy="6657195"/>
          </a:xfrm>
        </p:spPr>
        <p:txBody>
          <a:bodyPr>
            <a:normAutofit/>
          </a:bodyPr>
          <a:lstStyle/>
          <a:p>
            <a:r>
              <a:rPr lang="en-US" sz="2400" dirty="0"/>
              <a:t>For using advanced optimization</a:t>
            </a:r>
          </a:p>
          <a:p>
            <a:pPr marL="0" indent="0">
              <a:buNone/>
            </a:pPr>
            <a:r>
              <a:rPr lang="en-US" sz="2400" dirty="0"/>
              <a:t>Routines we need to pass to routine</a:t>
            </a:r>
          </a:p>
          <a:p>
            <a:pPr marL="0" indent="0">
              <a:buNone/>
            </a:pPr>
            <a:r>
              <a:rPr lang="en-US" sz="2400" dirty="0"/>
              <a:t>1)Cost function 2) gradient 3)</a:t>
            </a:r>
            <a:r>
              <a:rPr lang="en-US" sz="2400" dirty="0" err="1"/>
              <a:t>init_theta</a:t>
            </a:r>
            <a:endParaRPr lang="en-US" sz="2400" dirty="0"/>
          </a:p>
          <a:p>
            <a:r>
              <a:rPr lang="en-US" sz="2400" dirty="0"/>
              <a:t>1</a:t>
            </a:r>
            <a:r>
              <a:rPr lang="en-US" sz="2400" baseline="30000" dirty="0"/>
              <a:t>st</a:t>
            </a:r>
            <a:r>
              <a:rPr lang="en-US" sz="2400" dirty="0"/>
              <a:t> we unroll theta matrix and get</a:t>
            </a:r>
          </a:p>
          <a:p>
            <a:pPr marL="0" indent="0">
              <a:buNone/>
            </a:pPr>
            <a:r>
              <a:rPr lang="en-US" sz="2400" dirty="0"/>
              <a:t>Theta vector to pass as input</a:t>
            </a:r>
          </a:p>
          <a:p>
            <a:r>
              <a:rPr lang="en-US" sz="2400" dirty="0"/>
              <a:t>2</a:t>
            </a:r>
            <a:r>
              <a:rPr lang="en-US" sz="2400" baseline="30000" dirty="0"/>
              <a:t>nd</a:t>
            </a:r>
            <a:r>
              <a:rPr lang="en-US" sz="2400" dirty="0"/>
              <a:t> we roll again to theta matrix</a:t>
            </a:r>
          </a:p>
          <a:p>
            <a:pPr marL="0" indent="0">
              <a:buNone/>
            </a:pPr>
            <a:r>
              <a:rPr lang="en-US" sz="2400" dirty="0"/>
              <a:t>To ease the computation of backprop</a:t>
            </a:r>
          </a:p>
          <a:p>
            <a:pPr marL="0" indent="0">
              <a:buNone/>
            </a:pPr>
            <a:r>
              <a:rPr lang="en-US" sz="2400" dirty="0"/>
              <a:t>Forward prop to compute cost function and gradient matrices D1, D2, D3</a:t>
            </a:r>
          </a:p>
          <a:p>
            <a:r>
              <a:rPr lang="en-US" sz="2400" dirty="0"/>
              <a:t>As a final step we should unroll D1, D2, D3 to get vector of gradients to pass to optimization algorithm</a:t>
            </a:r>
          </a:p>
          <a:p>
            <a:r>
              <a:rPr lang="en-US" sz="2400" dirty="0"/>
              <a:t>So built-in functions in </a:t>
            </a:r>
            <a:r>
              <a:rPr lang="en-US" sz="2400" dirty="0" err="1"/>
              <a:t>matlab</a:t>
            </a:r>
            <a:r>
              <a:rPr lang="en-US" sz="2400" dirty="0"/>
              <a:t>/octave allow us to go back and forth between matrices and vectors depending on our needs</a:t>
            </a:r>
          </a:p>
          <a:p>
            <a:pPr marL="0" indent="0">
              <a:buNone/>
            </a:pPr>
            <a:endParaRPr lang="en-US" sz="2400" dirty="0"/>
          </a:p>
        </p:txBody>
      </p:sp>
      <p:pic>
        <p:nvPicPr>
          <p:cNvPr id="2" name="Picture 1">
            <a:extLst>
              <a:ext uri="{FF2B5EF4-FFF2-40B4-BE49-F238E27FC236}">
                <a16:creationId xmlns:a16="http://schemas.microsoft.com/office/drawing/2014/main" id="{F866FC9B-FD53-4DD5-8080-95465D84C87C}"/>
              </a:ext>
            </a:extLst>
          </p:cNvPr>
          <p:cNvPicPr>
            <a:picLocks noChangeAspect="1"/>
          </p:cNvPicPr>
          <p:nvPr/>
        </p:nvPicPr>
        <p:blipFill>
          <a:blip r:embed="rId2"/>
          <a:stretch>
            <a:fillRect/>
          </a:stretch>
        </p:blipFill>
        <p:spPr>
          <a:xfrm>
            <a:off x="4851838" y="64034"/>
            <a:ext cx="7305508" cy="3002723"/>
          </a:xfrm>
          <a:prstGeom prst="rect">
            <a:avLst/>
          </a:prstGeom>
          <a:ln>
            <a:solidFill>
              <a:schemeClr val="tx1"/>
            </a:solidFill>
          </a:ln>
        </p:spPr>
      </p:pic>
    </p:spTree>
    <p:extLst>
      <p:ext uri="{BB962C8B-B14F-4D97-AF65-F5344CB8AC3E}">
        <p14:creationId xmlns:p14="http://schemas.microsoft.com/office/powerpoint/2010/main" val="42266048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875477A-7FBA-4FFF-BD3D-72F6E385B3DD}"/>
              </a:ext>
            </a:extLst>
          </p:cNvPr>
          <p:cNvSpPr>
            <a:spLocks noGrp="1"/>
          </p:cNvSpPr>
          <p:nvPr>
            <p:ph idx="1"/>
          </p:nvPr>
        </p:nvSpPr>
        <p:spPr>
          <a:xfrm>
            <a:off x="120745" y="95296"/>
            <a:ext cx="11921199" cy="6657195"/>
          </a:xfrm>
        </p:spPr>
        <p:txBody>
          <a:bodyPr>
            <a:normAutofit/>
          </a:bodyPr>
          <a:lstStyle/>
          <a:p>
            <a:r>
              <a:rPr lang="en-US" sz="2400" dirty="0"/>
              <a:t>Implementation of backprop is involved and although we might get an implementation where J-cost function is decreasing at every iteration, and it may seem like everything is fine, we may have subtle bugs that worsen the performance</a:t>
            </a:r>
          </a:p>
          <a:p>
            <a:r>
              <a:rPr lang="en-US" sz="2400" dirty="0"/>
              <a:t>There is an idea of gradient checking that may help to combat these problems, and is very useful to use when implementing any reasonably complex algorithm</a:t>
            </a:r>
          </a:p>
          <a:p>
            <a:r>
              <a:rPr lang="en-US" sz="2400" dirty="0"/>
              <a:t>Numerical estimation of gradients</a:t>
            </a:r>
          </a:p>
          <a:p>
            <a:pPr marL="0" indent="0">
              <a:buNone/>
            </a:pPr>
            <a:r>
              <a:rPr lang="en-US" sz="2400" dirty="0"/>
              <a:t>(central diff)</a:t>
            </a:r>
          </a:p>
          <a:p>
            <a:pPr marL="0" indent="0">
              <a:buNone/>
            </a:pPr>
            <a:endParaRPr lang="en-US" sz="2400" dirty="0"/>
          </a:p>
          <a:p>
            <a:pPr marL="0" indent="0">
              <a:buNone/>
            </a:pPr>
            <a:endParaRPr lang="en-US" sz="2400" dirty="0"/>
          </a:p>
          <a:p>
            <a:r>
              <a:rPr lang="en-US" sz="2400" dirty="0"/>
              <a:t>If we consider theta as vector (say unrolled)</a:t>
            </a:r>
          </a:p>
          <a:p>
            <a:pPr marL="0" indent="0">
              <a:buNone/>
            </a:pPr>
            <a:r>
              <a:rPr lang="en-US" sz="2400" dirty="0"/>
              <a:t>We can </a:t>
            </a:r>
            <a:r>
              <a:rPr lang="en-US" sz="2400" b="1" dirty="0"/>
              <a:t>approximate derivative </a:t>
            </a:r>
            <a:r>
              <a:rPr lang="en-US" sz="2400" dirty="0"/>
              <a:t>of cost </a:t>
            </a:r>
            <a:r>
              <a:rPr lang="en-US" sz="2400" dirty="0" err="1"/>
              <a:t>funct</a:t>
            </a:r>
            <a:r>
              <a:rPr lang="en-US" sz="2400" dirty="0"/>
              <a:t>.</a:t>
            </a:r>
          </a:p>
          <a:p>
            <a:pPr marL="0" indent="0">
              <a:buNone/>
            </a:pPr>
            <a:r>
              <a:rPr lang="en-US" sz="2400" dirty="0" err="1"/>
              <a:t>Wrt</a:t>
            </a:r>
            <a:r>
              <a:rPr lang="en-US" sz="2400" dirty="0"/>
              <a:t> to any theta, using central difference</a:t>
            </a:r>
          </a:p>
        </p:txBody>
      </p:sp>
      <p:pic>
        <p:nvPicPr>
          <p:cNvPr id="2" name="Picture 1">
            <a:extLst>
              <a:ext uri="{FF2B5EF4-FFF2-40B4-BE49-F238E27FC236}">
                <a16:creationId xmlns:a16="http://schemas.microsoft.com/office/drawing/2014/main" id="{079E3A08-BBDF-4BB2-B8EA-4BB1AFB0A057}"/>
              </a:ext>
            </a:extLst>
          </p:cNvPr>
          <p:cNvPicPr>
            <a:picLocks noChangeAspect="1"/>
          </p:cNvPicPr>
          <p:nvPr/>
        </p:nvPicPr>
        <p:blipFill>
          <a:blip r:embed="rId2"/>
          <a:stretch>
            <a:fillRect/>
          </a:stretch>
        </p:blipFill>
        <p:spPr>
          <a:xfrm>
            <a:off x="9726270" y="1620935"/>
            <a:ext cx="2333625" cy="2181225"/>
          </a:xfrm>
          <a:prstGeom prst="rect">
            <a:avLst/>
          </a:prstGeom>
          <a:ln>
            <a:solidFill>
              <a:schemeClr val="tx1"/>
            </a:solidFill>
          </a:ln>
        </p:spPr>
      </p:pic>
      <p:pic>
        <p:nvPicPr>
          <p:cNvPr id="4" name="Picture 3">
            <a:extLst>
              <a:ext uri="{FF2B5EF4-FFF2-40B4-BE49-F238E27FC236}">
                <a16:creationId xmlns:a16="http://schemas.microsoft.com/office/drawing/2014/main" id="{5934D127-EF8F-4F0F-B282-EF04343D994F}"/>
              </a:ext>
            </a:extLst>
          </p:cNvPr>
          <p:cNvPicPr>
            <a:picLocks noChangeAspect="1"/>
          </p:cNvPicPr>
          <p:nvPr/>
        </p:nvPicPr>
        <p:blipFill>
          <a:blip r:embed="rId3"/>
          <a:stretch>
            <a:fillRect/>
          </a:stretch>
        </p:blipFill>
        <p:spPr>
          <a:xfrm>
            <a:off x="4973076" y="1867120"/>
            <a:ext cx="4552950" cy="1266825"/>
          </a:xfrm>
          <a:prstGeom prst="rect">
            <a:avLst/>
          </a:prstGeom>
          <a:ln>
            <a:solidFill>
              <a:schemeClr val="tx1"/>
            </a:solidFill>
          </a:ln>
        </p:spPr>
      </p:pic>
      <p:pic>
        <p:nvPicPr>
          <p:cNvPr id="5" name="Picture 4">
            <a:extLst>
              <a:ext uri="{FF2B5EF4-FFF2-40B4-BE49-F238E27FC236}">
                <a16:creationId xmlns:a16="http://schemas.microsoft.com/office/drawing/2014/main" id="{6B531792-D75D-4E65-B29F-EE7056B1431E}"/>
              </a:ext>
            </a:extLst>
          </p:cNvPr>
          <p:cNvPicPr>
            <a:picLocks noChangeAspect="1"/>
          </p:cNvPicPr>
          <p:nvPr/>
        </p:nvPicPr>
        <p:blipFill>
          <a:blip r:embed="rId4"/>
          <a:stretch>
            <a:fillRect/>
          </a:stretch>
        </p:blipFill>
        <p:spPr>
          <a:xfrm>
            <a:off x="2482361" y="3185672"/>
            <a:ext cx="7086600" cy="542925"/>
          </a:xfrm>
          <a:prstGeom prst="rect">
            <a:avLst/>
          </a:prstGeom>
          <a:ln>
            <a:solidFill>
              <a:schemeClr val="tx1"/>
            </a:solidFill>
          </a:ln>
        </p:spPr>
      </p:pic>
      <p:pic>
        <p:nvPicPr>
          <p:cNvPr id="6" name="Picture 5">
            <a:extLst>
              <a:ext uri="{FF2B5EF4-FFF2-40B4-BE49-F238E27FC236}">
                <a16:creationId xmlns:a16="http://schemas.microsoft.com/office/drawing/2014/main" id="{9D3B7E4B-BCCB-43AD-96AE-9CC616A43102}"/>
              </a:ext>
            </a:extLst>
          </p:cNvPr>
          <p:cNvPicPr>
            <a:picLocks noChangeAspect="1"/>
          </p:cNvPicPr>
          <p:nvPr/>
        </p:nvPicPr>
        <p:blipFill>
          <a:blip r:embed="rId5"/>
          <a:stretch>
            <a:fillRect/>
          </a:stretch>
        </p:blipFill>
        <p:spPr>
          <a:xfrm>
            <a:off x="6006905" y="3871911"/>
            <a:ext cx="6024122" cy="798378"/>
          </a:xfrm>
          <a:prstGeom prst="rect">
            <a:avLst/>
          </a:prstGeom>
          <a:ln>
            <a:solidFill>
              <a:schemeClr val="tx1"/>
            </a:solidFill>
          </a:ln>
        </p:spPr>
      </p:pic>
      <p:pic>
        <p:nvPicPr>
          <p:cNvPr id="7" name="Picture 6">
            <a:extLst>
              <a:ext uri="{FF2B5EF4-FFF2-40B4-BE49-F238E27FC236}">
                <a16:creationId xmlns:a16="http://schemas.microsoft.com/office/drawing/2014/main" id="{555BF9D1-BD41-49D0-BA18-B04E41073164}"/>
              </a:ext>
            </a:extLst>
          </p:cNvPr>
          <p:cNvPicPr>
            <a:picLocks noChangeAspect="1"/>
          </p:cNvPicPr>
          <p:nvPr/>
        </p:nvPicPr>
        <p:blipFill>
          <a:blip r:embed="rId6"/>
          <a:stretch>
            <a:fillRect/>
          </a:stretch>
        </p:blipFill>
        <p:spPr>
          <a:xfrm>
            <a:off x="5454601" y="4732897"/>
            <a:ext cx="6638925" cy="571500"/>
          </a:xfrm>
          <a:prstGeom prst="rect">
            <a:avLst/>
          </a:prstGeom>
          <a:ln>
            <a:solidFill>
              <a:schemeClr val="tx1"/>
            </a:solidFill>
          </a:ln>
        </p:spPr>
      </p:pic>
      <p:pic>
        <p:nvPicPr>
          <p:cNvPr id="8" name="Picture 7">
            <a:extLst>
              <a:ext uri="{FF2B5EF4-FFF2-40B4-BE49-F238E27FC236}">
                <a16:creationId xmlns:a16="http://schemas.microsoft.com/office/drawing/2014/main" id="{C1CAD7C4-427C-4644-9770-F379C17CED12}"/>
              </a:ext>
            </a:extLst>
          </p:cNvPr>
          <p:cNvPicPr>
            <a:picLocks noChangeAspect="1"/>
          </p:cNvPicPr>
          <p:nvPr/>
        </p:nvPicPr>
        <p:blipFill>
          <a:blip r:embed="rId7"/>
          <a:stretch>
            <a:fillRect/>
          </a:stretch>
        </p:blipFill>
        <p:spPr>
          <a:xfrm>
            <a:off x="5439435" y="5360962"/>
            <a:ext cx="6715125" cy="609600"/>
          </a:xfrm>
          <a:prstGeom prst="rect">
            <a:avLst/>
          </a:prstGeom>
          <a:ln>
            <a:solidFill>
              <a:schemeClr val="tx1"/>
            </a:solidFill>
          </a:ln>
        </p:spPr>
      </p:pic>
    </p:spTree>
    <p:extLst>
      <p:ext uri="{BB962C8B-B14F-4D97-AF65-F5344CB8AC3E}">
        <p14:creationId xmlns:p14="http://schemas.microsoft.com/office/powerpoint/2010/main" val="26997231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875477A-7FBA-4FFF-BD3D-72F6E385B3DD}"/>
              </a:ext>
            </a:extLst>
          </p:cNvPr>
          <p:cNvSpPr>
            <a:spLocks noGrp="1"/>
          </p:cNvSpPr>
          <p:nvPr>
            <p:ph idx="1"/>
          </p:nvPr>
        </p:nvSpPr>
        <p:spPr>
          <a:xfrm>
            <a:off x="120745" y="95296"/>
            <a:ext cx="11921199" cy="6657195"/>
          </a:xfrm>
        </p:spPr>
        <p:txBody>
          <a:bodyPr>
            <a:normAutofit/>
          </a:bodyPr>
          <a:lstStyle/>
          <a:p>
            <a:r>
              <a:rPr lang="en-US" sz="2400" dirty="0"/>
              <a:t>On the right is the implementation</a:t>
            </a:r>
          </a:p>
          <a:p>
            <a:pPr marL="0" indent="0">
              <a:buNone/>
            </a:pPr>
            <a:r>
              <a:rPr lang="en-US" sz="2400" dirty="0"/>
              <a:t>Of approximate gradient vector</a:t>
            </a:r>
          </a:p>
          <a:p>
            <a:r>
              <a:rPr lang="en-US" sz="2400" dirty="0"/>
              <a:t>Once we do it we get a vector of</a:t>
            </a:r>
          </a:p>
          <a:p>
            <a:pPr marL="0" indent="0">
              <a:buNone/>
            </a:pPr>
            <a:r>
              <a:rPr lang="en-US" sz="2400" dirty="0"/>
              <a:t>Approximate gradients and then we</a:t>
            </a:r>
          </a:p>
          <a:p>
            <a:pPr marL="0" indent="0">
              <a:buNone/>
            </a:pPr>
            <a:r>
              <a:rPr lang="en-US" sz="2400" dirty="0"/>
              <a:t>Can compare it to </a:t>
            </a:r>
            <a:r>
              <a:rPr lang="en-US" sz="2400" dirty="0" err="1"/>
              <a:t>Dvec</a:t>
            </a:r>
            <a:r>
              <a:rPr lang="en-US" sz="2400" dirty="0"/>
              <a:t> vector from</a:t>
            </a:r>
          </a:p>
          <a:p>
            <a:pPr marL="0" indent="0">
              <a:buNone/>
            </a:pPr>
            <a:r>
              <a:rPr lang="en-US" sz="2400" dirty="0"/>
              <a:t>Backprop and they should be similar</a:t>
            </a:r>
          </a:p>
          <a:p>
            <a:pPr marL="0" indent="0">
              <a:buNone/>
            </a:pPr>
            <a:r>
              <a:rPr lang="en-US" sz="2400" dirty="0"/>
              <a:t>To up to few decimal places</a:t>
            </a:r>
          </a:p>
          <a:p>
            <a:pPr marL="0" indent="0">
              <a:buNone/>
            </a:pPr>
            <a:endParaRPr lang="en-US" sz="2400" dirty="0"/>
          </a:p>
          <a:p>
            <a:r>
              <a:rPr lang="en-US" sz="2200" dirty="0"/>
              <a:t>So, procedure for implementing </a:t>
            </a:r>
            <a:r>
              <a:rPr lang="en-US" sz="2200" dirty="0" err="1"/>
              <a:t>backpop</a:t>
            </a:r>
            <a:r>
              <a:rPr lang="en-US" sz="2200" dirty="0"/>
              <a:t>:</a:t>
            </a:r>
          </a:p>
          <a:p>
            <a:pPr marL="457200" indent="-457200">
              <a:buAutoNum type="arabicParenR"/>
            </a:pPr>
            <a:r>
              <a:rPr lang="en-US" sz="2200" dirty="0"/>
              <a:t>Implement backprop to compute </a:t>
            </a:r>
            <a:r>
              <a:rPr lang="en-US" sz="2200" dirty="0" err="1"/>
              <a:t>Dvec</a:t>
            </a:r>
            <a:endParaRPr lang="en-US" sz="2200" dirty="0"/>
          </a:p>
          <a:p>
            <a:pPr marL="457200" indent="-457200">
              <a:buAutoNum type="arabicParenR"/>
            </a:pPr>
            <a:r>
              <a:rPr lang="en-US" sz="2200" dirty="0"/>
              <a:t>Implement numerical grad check</a:t>
            </a:r>
          </a:p>
          <a:p>
            <a:pPr marL="457200" indent="-457200">
              <a:buAutoNum type="arabicParenR"/>
            </a:pPr>
            <a:r>
              <a:rPr lang="en-US" sz="2200" dirty="0"/>
              <a:t>Make sure their values are aligned</a:t>
            </a:r>
          </a:p>
          <a:p>
            <a:pPr marL="457200" indent="-457200">
              <a:buAutoNum type="arabicParenR"/>
            </a:pPr>
            <a:r>
              <a:rPr lang="en-US" sz="2200" dirty="0"/>
              <a:t>Turn off gradient checking before training</a:t>
            </a:r>
          </a:p>
          <a:p>
            <a:pPr marL="0" indent="0">
              <a:buNone/>
            </a:pPr>
            <a:r>
              <a:rPr lang="en-US" sz="2200" dirty="0"/>
              <a:t>As approx. grad calc is very slow compared to</a:t>
            </a:r>
          </a:p>
          <a:p>
            <a:pPr marL="0" indent="0">
              <a:buNone/>
            </a:pPr>
            <a:r>
              <a:rPr lang="en-US" sz="2200" dirty="0"/>
              <a:t>Optimized backprop algo</a:t>
            </a:r>
          </a:p>
          <a:p>
            <a:endParaRPr lang="en-US" sz="2400" dirty="0"/>
          </a:p>
        </p:txBody>
      </p:sp>
      <p:pic>
        <p:nvPicPr>
          <p:cNvPr id="4" name="Picture 3">
            <a:extLst>
              <a:ext uri="{FF2B5EF4-FFF2-40B4-BE49-F238E27FC236}">
                <a16:creationId xmlns:a16="http://schemas.microsoft.com/office/drawing/2014/main" id="{43ABA4BF-B0DB-4D1C-81AC-118DEAF3DFAB}"/>
              </a:ext>
            </a:extLst>
          </p:cNvPr>
          <p:cNvPicPr>
            <a:picLocks noChangeAspect="1"/>
          </p:cNvPicPr>
          <p:nvPr/>
        </p:nvPicPr>
        <p:blipFill>
          <a:blip r:embed="rId2"/>
          <a:stretch>
            <a:fillRect/>
          </a:stretch>
        </p:blipFill>
        <p:spPr>
          <a:xfrm>
            <a:off x="4858474" y="46231"/>
            <a:ext cx="7289128" cy="3442556"/>
          </a:xfrm>
          <a:prstGeom prst="rect">
            <a:avLst/>
          </a:prstGeom>
          <a:ln>
            <a:solidFill>
              <a:schemeClr val="tx1"/>
            </a:solidFill>
          </a:ln>
        </p:spPr>
      </p:pic>
      <p:pic>
        <p:nvPicPr>
          <p:cNvPr id="5" name="Picture 4">
            <a:extLst>
              <a:ext uri="{FF2B5EF4-FFF2-40B4-BE49-F238E27FC236}">
                <a16:creationId xmlns:a16="http://schemas.microsoft.com/office/drawing/2014/main" id="{0FE9FBF1-3B79-4DB1-9E54-996FBF3DD21A}"/>
              </a:ext>
            </a:extLst>
          </p:cNvPr>
          <p:cNvPicPr>
            <a:picLocks noChangeAspect="1"/>
          </p:cNvPicPr>
          <p:nvPr/>
        </p:nvPicPr>
        <p:blipFill>
          <a:blip r:embed="rId3"/>
          <a:stretch>
            <a:fillRect/>
          </a:stretch>
        </p:blipFill>
        <p:spPr>
          <a:xfrm>
            <a:off x="5289453" y="3530990"/>
            <a:ext cx="6823709" cy="3274410"/>
          </a:xfrm>
          <a:prstGeom prst="rect">
            <a:avLst/>
          </a:prstGeom>
          <a:ln>
            <a:solidFill>
              <a:schemeClr val="tx1"/>
            </a:solidFill>
          </a:ln>
        </p:spPr>
      </p:pic>
    </p:spTree>
    <p:extLst>
      <p:ext uri="{BB962C8B-B14F-4D97-AF65-F5344CB8AC3E}">
        <p14:creationId xmlns:p14="http://schemas.microsoft.com/office/powerpoint/2010/main" val="33218673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875477A-7FBA-4FFF-BD3D-72F6E385B3DD}"/>
              </a:ext>
            </a:extLst>
          </p:cNvPr>
          <p:cNvSpPr>
            <a:spLocks noGrp="1"/>
          </p:cNvSpPr>
          <p:nvPr>
            <p:ph idx="1"/>
          </p:nvPr>
        </p:nvSpPr>
        <p:spPr>
          <a:xfrm>
            <a:off x="120745" y="95296"/>
            <a:ext cx="11921199" cy="6657195"/>
          </a:xfrm>
        </p:spPr>
        <p:txBody>
          <a:bodyPr>
            <a:normAutofit/>
          </a:bodyPr>
          <a:lstStyle/>
          <a:p>
            <a:pPr marL="0" indent="0">
              <a:buNone/>
            </a:pPr>
            <a:r>
              <a:rPr lang="en-US" sz="2600" b="1" dirty="0"/>
              <a:t>Random initialization</a:t>
            </a:r>
          </a:p>
          <a:p>
            <a:r>
              <a:rPr lang="en-US" sz="2600" dirty="0"/>
              <a:t>For running gradient descent and adv optimization algos we need to pass in initial values for theta</a:t>
            </a:r>
          </a:p>
          <a:p>
            <a:r>
              <a:rPr lang="en-US" sz="2600" dirty="0"/>
              <a:t>While, passing 0’s was acceptable for LR and LOG regression, for neural nets it does not work</a:t>
            </a:r>
          </a:p>
          <a:p>
            <a:r>
              <a:rPr lang="en-US" sz="2600" dirty="0"/>
              <a:t>With 0 initialization, the values of nodes</a:t>
            </a:r>
          </a:p>
          <a:p>
            <a:pPr marL="0" indent="0">
              <a:buNone/>
            </a:pPr>
            <a:r>
              <a:rPr lang="en-US" sz="2600" dirty="0"/>
              <a:t>In hidden units take the same values, and</a:t>
            </a:r>
          </a:p>
          <a:p>
            <a:pPr marL="0" indent="0">
              <a:buNone/>
            </a:pPr>
            <a:r>
              <a:rPr lang="en-US" sz="2600" dirty="0"/>
              <a:t>As </a:t>
            </a:r>
            <a:r>
              <a:rPr lang="en-US" sz="2600" dirty="0" err="1"/>
              <a:t>deriv</a:t>
            </a:r>
            <a:r>
              <a:rPr lang="en-US" sz="2600" dirty="0"/>
              <a:t> are also equal they take again</a:t>
            </a:r>
          </a:p>
          <a:p>
            <a:pPr marL="0" indent="0">
              <a:buNone/>
            </a:pPr>
            <a:r>
              <a:rPr lang="en-US" sz="2600" dirty="0"/>
              <a:t>Same values after each iteration, thus they</a:t>
            </a:r>
          </a:p>
          <a:p>
            <a:pPr marL="0" indent="0">
              <a:buNone/>
            </a:pPr>
            <a:r>
              <a:rPr lang="en-US" sz="2600" dirty="0"/>
              <a:t>Cannot represent interesting functions as</a:t>
            </a:r>
          </a:p>
          <a:p>
            <a:pPr marL="0" indent="0">
              <a:buNone/>
            </a:pPr>
            <a:r>
              <a:rPr lang="en-US" sz="2600" dirty="0"/>
              <a:t>All nodes compute the same function</a:t>
            </a:r>
          </a:p>
          <a:p>
            <a:pPr marL="0" indent="0">
              <a:buNone/>
            </a:pPr>
            <a:r>
              <a:rPr lang="en-US" sz="2600" dirty="0"/>
              <a:t>(redundant features- as if we have only feature in each layer). So we need to break the symmetry and take random values around 0</a:t>
            </a:r>
          </a:p>
        </p:txBody>
      </p:sp>
      <p:pic>
        <p:nvPicPr>
          <p:cNvPr id="2" name="Picture 1" descr="A close up of a map&#10;&#10;Description automatically generated">
            <a:extLst>
              <a:ext uri="{FF2B5EF4-FFF2-40B4-BE49-F238E27FC236}">
                <a16:creationId xmlns:a16="http://schemas.microsoft.com/office/drawing/2014/main" id="{9FE06C7B-6903-4FB6-99ED-AE6F8F25DEAF}"/>
              </a:ext>
            </a:extLst>
          </p:cNvPr>
          <p:cNvPicPr>
            <a:picLocks noChangeAspect="1"/>
          </p:cNvPicPr>
          <p:nvPr/>
        </p:nvPicPr>
        <p:blipFill>
          <a:blip r:embed="rId2"/>
          <a:stretch>
            <a:fillRect/>
          </a:stretch>
        </p:blipFill>
        <p:spPr>
          <a:xfrm>
            <a:off x="5884187" y="1789088"/>
            <a:ext cx="6239968" cy="3345619"/>
          </a:xfrm>
          <a:prstGeom prst="rect">
            <a:avLst/>
          </a:prstGeom>
        </p:spPr>
      </p:pic>
      <p:pic>
        <p:nvPicPr>
          <p:cNvPr id="4" name="Picture 3" descr="A close up of a logo&#10;&#10;Description automatically generated">
            <a:extLst>
              <a:ext uri="{FF2B5EF4-FFF2-40B4-BE49-F238E27FC236}">
                <a16:creationId xmlns:a16="http://schemas.microsoft.com/office/drawing/2014/main" id="{73B0363B-B5FA-4174-B9C2-06D20EDA9640}"/>
              </a:ext>
            </a:extLst>
          </p:cNvPr>
          <p:cNvPicPr>
            <a:picLocks noChangeAspect="1"/>
          </p:cNvPicPr>
          <p:nvPr/>
        </p:nvPicPr>
        <p:blipFill>
          <a:blip r:embed="rId3"/>
          <a:stretch>
            <a:fillRect/>
          </a:stretch>
        </p:blipFill>
        <p:spPr>
          <a:xfrm>
            <a:off x="120232" y="5963528"/>
            <a:ext cx="5705475" cy="838200"/>
          </a:xfrm>
          <a:prstGeom prst="rect">
            <a:avLst/>
          </a:prstGeom>
          <a:ln>
            <a:solidFill>
              <a:schemeClr val="tx1"/>
            </a:solidFill>
          </a:ln>
        </p:spPr>
      </p:pic>
      <p:pic>
        <p:nvPicPr>
          <p:cNvPr id="5" name="Picture 4">
            <a:extLst>
              <a:ext uri="{FF2B5EF4-FFF2-40B4-BE49-F238E27FC236}">
                <a16:creationId xmlns:a16="http://schemas.microsoft.com/office/drawing/2014/main" id="{AF7345DB-B072-4AB5-8C14-B2D1D3A5A357}"/>
              </a:ext>
            </a:extLst>
          </p:cNvPr>
          <p:cNvPicPr>
            <a:picLocks noChangeAspect="1"/>
          </p:cNvPicPr>
          <p:nvPr/>
        </p:nvPicPr>
        <p:blipFill>
          <a:blip r:embed="rId4"/>
          <a:stretch>
            <a:fillRect/>
          </a:stretch>
        </p:blipFill>
        <p:spPr>
          <a:xfrm>
            <a:off x="6241732" y="5585826"/>
            <a:ext cx="5772077" cy="553261"/>
          </a:xfrm>
          <a:prstGeom prst="rect">
            <a:avLst/>
          </a:prstGeom>
          <a:ln>
            <a:solidFill>
              <a:schemeClr val="tx1"/>
            </a:solidFill>
          </a:ln>
        </p:spPr>
      </p:pic>
      <p:pic>
        <p:nvPicPr>
          <p:cNvPr id="6" name="Picture 5">
            <a:extLst>
              <a:ext uri="{FF2B5EF4-FFF2-40B4-BE49-F238E27FC236}">
                <a16:creationId xmlns:a16="http://schemas.microsoft.com/office/drawing/2014/main" id="{A6F0EDDD-BF48-4FC2-9945-830BF0F7434C}"/>
              </a:ext>
            </a:extLst>
          </p:cNvPr>
          <p:cNvPicPr>
            <a:picLocks noChangeAspect="1"/>
          </p:cNvPicPr>
          <p:nvPr/>
        </p:nvPicPr>
        <p:blipFill>
          <a:blip r:embed="rId5"/>
          <a:stretch>
            <a:fillRect/>
          </a:stretch>
        </p:blipFill>
        <p:spPr>
          <a:xfrm>
            <a:off x="6308626" y="6192105"/>
            <a:ext cx="5718573" cy="587813"/>
          </a:xfrm>
          <a:prstGeom prst="rect">
            <a:avLst/>
          </a:prstGeom>
          <a:ln>
            <a:solidFill>
              <a:schemeClr val="tx1"/>
            </a:solidFill>
          </a:ln>
        </p:spPr>
      </p:pic>
    </p:spTree>
    <p:extLst>
      <p:ext uri="{BB962C8B-B14F-4D97-AF65-F5344CB8AC3E}">
        <p14:creationId xmlns:p14="http://schemas.microsoft.com/office/powerpoint/2010/main" val="3136466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875477A-7FBA-4FFF-BD3D-72F6E385B3DD}"/>
              </a:ext>
            </a:extLst>
          </p:cNvPr>
          <p:cNvSpPr>
            <a:spLocks noGrp="1"/>
          </p:cNvSpPr>
          <p:nvPr>
            <p:ph idx="1"/>
          </p:nvPr>
        </p:nvSpPr>
        <p:spPr>
          <a:xfrm>
            <a:off x="120745" y="95296"/>
            <a:ext cx="11921199" cy="6657195"/>
          </a:xfrm>
        </p:spPr>
        <p:txBody>
          <a:bodyPr>
            <a:normAutofit lnSpcReduction="10000"/>
          </a:bodyPr>
          <a:lstStyle/>
          <a:p>
            <a:pPr marL="0" indent="0">
              <a:buNone/>
            </a:pPr>
            <a:r>
              <a:rPr lang="en-US" b="1" dirty="0"/>
              <a:t>Putting everything together for training a neural network</a:t>
            </a:r>
          </a:p>
          <a:p>
            <a:pPr marL="0" indent="0">
              <a:buNone/>
            </a:pPr>
            <a:r>
              <a:rPr lang="en-US" sz="2400" b="1" dirty="0"/>
              <a:t>Picking a neural net architecture</a:t>
            </a:r>
            <a:r>
              <a:rPr lang="en-US" sz="2400" dirty="0"/>
              <a:t>. </a:t>
            </a:r>
          </a:p>
          <a:p>
            <a:r>
              <a:rPr lang="en-US" sz="2400" dirty="0"/>
              <a:t>1) Number of input units by default equals to dimension of features x(</a:t>
            </a:r>
            <a:r>
              <a:rPr lang="en-US" sz="2400" dirty="0" err="1"/>
              <a:t>i</a:t>
            </a:r>
            <a:r>
              <a:rPr lang="en-US" sz="2400" dirty="0"/>
              <a:t>) and  </a:t>
            </a:r>
          </a:p>
          <a:p>
            <a:r>
              <a:rPr lang="en-US" sz="2400" dirty="0"/>
              <a:t>2) number of output units-number of output classes (if 3 remember to convert the output to vectors [1;0;0]; [0,1,0]; [0,0,1]. </a:t>
            </a:r>
          </a:p>
          <a:p>
            <a:r>
              <a:rPr lang="en-US" sz="2400" dirty="0"/>
              <a:t>3) N of hidden layers usually picked as 1, and if &gt;1 usually try to pick same number of hidden units in every layer (usually the more the better) and try to pick number of hidden units comparable to input feature size</a:t>
            </a:r>
          </a:p>
          <a:p>
            <a:pPr marL="0" indent="0">
              <a:buNone/>
            </a:pPr>
            <a:r>
              <a:rPr lang="en-US" sz="2400" b="1" dirty="0"/>
              <a:t>Training neural net.</a:t>
            </a:r>
          </a:p>
          <a:p>
            <a:pPr marL="457200" indent="-457200">
              <a:buAutoNum type="arabicParenR"/>
            </a:pPr>
            <a:r>
              <a:rPr lang="en-US" sz="2400" dirty="0"/>
              <a:t>Randomly initialize weights (symmetry breaking). Values around 0</a:t>
            </a:r>
          </a:p>
          <a:p>
            <a:pPr marL="457200" indent="-457200">
              <a:buAutoNum type="arabicParenR"/>
            </a:pPr>
            <a:r>
              <a:rPr lang="en-US" sz="2400" dirty="0"/>
              <a:t>Implement forward propagation to get activations,               for any x(</a:t>
            </a:r>
            <a:r>
              <a:rPr lang="en-US" sz="2400" dirty="0" err="1"/>
              <a:t>i</a:t>
            </a:r>
            <a:r>
              <a:rPr lang="en-US" sz="2400" dirty="0"/>
              <a:t>) to output y’s</a:t>
            </a:r>
          </a:p>
          <a:p>
            <a:pPr marL="457200" indent="-457200">
              <a:buAutoNum type="arabicParenR"/>
            </a:pPr>
            <a:r>
              <a:rPr lang="en-US" sz="2400" dirty="0"/>
              <a:t>Implement code to compute cost function</a:t>
            </a:r>
          </a:p>
          <a:p>
            <a:pPr marL="457200" indent="-457200">
              <a:buAutoNum type="arabicParenR"/>
            </a:pPr>
            <a:r>
              <a:rPr lang="en-US" sz="2400" dirty="0"/>
              <a:t>Implement backprop to compute partial derivatives</a:t>
            </a:r>
          </a:p>
          <a:p>
            <a:r>
              <a:rPr lang="en-US" sz="2400" dirty="0"/>
              <a:t>In last step we loop through m training examples and perform forward and </a:t>
            </a:r>
            <a:r>
              <a:rPr lang="en-US" sz="2400" dirty="0" err="1"/>
              <a:t>backw</a:t>
            </a:r>
            <a:r>
              <a:rPr lang="en-US" sz="2400" dirty="0"/>
              <a:t> prop using each training example and get activations a(l) and delta terms(l) for l=2,..L  and next triangle terms, that is partial derivatives</a:t>
            </a:r>
          </a:p>
        </p:txBody>
      </p:sp>
      <p:pic>
        <p:nvPicPr>
          <p:cNvPr id="5" name="Picture 4">
            <a:extLst>
              <a:ext uri="{FF2B5EF4-FFF2-40B4-BE49-F238E27FC236}">
                <a16:creationId xmlns:a16="http://schemas.microsoft.com/office/drawing/2014/main" id="{F3056AB6-6D8B-45DE-8A88-1F9F36BB2E49}"/>
              </a:ext>
            </a:extLst>
          </p:cNvPr>
          <p:cNvPicPr>
            <a:picLocks noChangeAspect="1"/>
          </p:cNvPicPr>
          <p:nvPr/>
        </p:nvPicPr>
        <p:blipFill>
          <a:blip r:embed="rId2"/>
          <a:stretch>
            <a:fillRect/>
          </a:stretch>
        </p:blipFill>
        <p:spPr>
          <a:xfrm>
            <a:off x="6955381" y="3941858"/>
            <a:ext cx="806403" cy="329892"/>
          </a:xfrm>
          <a:prstGeom prst="rect">
            <a:avLst/>
          </a:prstGeom>
          <a:ln>
            <a:solidFill>
              <a:schemeClr val="tx1"/>
            </a:solidFill>
          </a:ln>
        </p:spPr>
      </p:pic>
      <p:pic>
        <p:nvPicPr>
          <p:cNvPr id="6" name="Picture 5">
            <a:extLst>
              <a:ext uri="{FF2B5EF4-FFF2-40B4-BE49-F238E27FC236}">
                <a16:creationId xmlns:a16="http://schemas.microsoft.com/office/drawing/2014/main" id="{FB3D6389-8101-468C-9147-96A111F12661}"/>
              </a:ext>
            </a:extLst>
          </p:cNvPr>
          <p:cNvPicPr>
            <a:picLocks noChangeAspect="1"/>
          </p:cNvPicPr>
          <p:nvPr/>
        </p:nvPicPr>
        <p:blipFill>
          <a:blip r:embed="rId3"/>
          <a:stretch>
            <a:fillRect/>
          </a:stretch>
        </p:blipFill>
        <p:spPr>
          <a:xfrm>
            <a:off x="5941041" y="4388752"/>
            <a:ext cx="666748" cy="333374"/>
          </a:xfrm>
          <a:prstGeom prst="rect">
            <a:avLst/>
          </a:prstGeom>
          <a:ln>
            <a:solidFill>
              <a:schemeClr val="tx1"/>
            </a:solidFill>
          </a:ln>
        </p:spPr>
      </p:pic>
      <p:pic>
        <p:nvPicPr>
          <p:cNvPr id="7" name="Picture 6">
            <a:extLst>
              <a:ext uri="{FF2B5EF4-FFF2-40B4-BE49-F238E27FC236}">
                <a16:creationId xmlns:a16="http://schemas.microsoft.com/office/drawing/2014/main" id="{BAABD0FA-498A-456F-82CF-A08C915C7CC2}"/>
              </a:ext>
            </a:extLst>
          </p:cNvPr>
          <p:cNvPicPr>
            <a:picLocks noChangeAspect="1"/>
          </p:cNvPicPr>
          <p:nvPr/>
        </p:nvPicPr>
        <p:blipFill>
          <a:blip r:embed="rId4"/>
          <a:stretch>
            <a:fillRect/>
          </a:stretch>
        </p:blipFill>
        <p:spPr>
          <a:xfrm>
            <a:off x="7098186" y="4588988"/>
            <a:ext cx="1021889" cy="556218"/>
          </a:xfrm>
          <a:prstGeom prst="rect">
            <a:avLst/>
          </a:prstGeom>
          <a:ln>
            <a:solidFill>
              <a:schemeClr val="tx1"/>
            </a:solidFill>
          </a:ln>
        </p:spPr>
      </p:pic>
      <p:pic>
        <p:nvPicPr>
          <p:cNvPr id="8" name="Picture 7">
            <a:extLst>
              <a:ext uri="{FF2B5EF4-FFF2-40B4-BE49-F238E27FC236}">
                <a16:creationId xmlns:a16="http://schemas.microsoft.com/office/drawing/2014/main" id="{73F9B90C-2E21-4F0E-9ECF-E4DAD78BF418}"/>
              </a:ext>
            </a:extLst>
          </p:cNvPr>
          <p:cNvPicPr>
            <a:picLocks noChangeAspect="1"/>
          </p:cNvPicPr>
          <p:nvPr/>
        </p:nvPicPr>
        <p:blipFill>
          <a:blip r:embed="rId5"/>
          <a:stretch>
            <a:fillRect/>
          </a:stretch>
        </p:blipFill>
        <p:spPr>
          <a:xfrm>
            <a:off x="4432904" y="5805701"/>
            <a:ext cx="5134188" cy="947018"/>
          </a:xfrm>
          <a:prstGeom prst="rect">
            <a:avLst/>
          </a:prstGeom>
          <a:ln>
            <a:solidFill>
              <a:schemeClr val="tx1"/>
            </a:solidFill>
          </a:ln>
        </p:spPr>
      </p:pic>
      <p:pic>
        <p:nvPicPr>
          <p:cNvPr id="9" name="Picture 8">
            <a:extLst>
              <a:ext uri="{FF2B5EF4-FFF2-40B4-BE49-F238E27FC236}">
                <a16:creationId xmlns:a16="http://schemas.microsoft.com/office/drawing/2014/main" id="{E4C1C71E-3F7E-406C-B871-EC01DC812819}"/>
              </a:ext>
            </a:extLst>
          </p:cNvPr>
          <p:cNvPicPr>
            <a:picLocks noChangeAspect="1"/>
          </p:cNvPicPr>
          <p:nvPr/>
        </p:nvPicPr>
        <p:blipFill>
          <a:blip r:embed="rId6"/>
          <a:stretch>
            <a:fillRect/>
          </a:stretch>
        </p:blipFill>
        <p:spPr>
          <a:xfrm>
            <a:off x="9710309" y="5789238"/>
            <a:ext cx="2399803" cy="1000522"/>
          </a:xfrm>
          <a:prstGeom prst="rect">
            <a:avLst/>
          </a:prstGeom>
        </p:spPr>
      </p:pic>
    </p:spTree>
    <p:extLst>
      <p:ext uri="{BB962C8B-B14F-4D97-AF65-F5344CB8AC3E}">
        <p14:creationId xmlns:p14="http://schemas.microsoft.com/office/powerpoint/2010/main" val="8534530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875477A-7FBA-4FFF-BD3D-72F6E385B3DD}"/>
              </a:ext>
            </a:extLst>
          </p:cNvPr>
          <p:cNvSpPr>
            <a:spLocks noGrp="1"/>
          </p:cNvSpPr>
          <p:nvPr>
            <p:ph idx="1"/>
          </p:nvPr>
        </p:nvSpPr>
        <p:spPr>
          <a:xfrm>
            <a:off x="120745" y="95296"/>
            <a:ext cx="11971171" cy="6657195"/>
          </a:xfrm>
        </p:spPr>
        <p:txBody>
          <a:bodyPr/>
          <a:lstStyle/>
          <a:p>
            <a:pPr marL="0" indent="0">
              <a:buNone/>
            </a:pPr>
            <a:r>
              <a:rPr lang="en-US" sz="2500" dirty="0"/>
              <a:t>5) Use gradient checking to compare               computed derivative terms using backprop vs using numerical estimate of gradient of</a:t>
            </a:r>
          </a:p>
          <a:p>
            <a:pPr marL="0" indent="0">
              <a:buNone/>
            </a:pPr>
            <a:r>
              <a:rPr lang="en-US" sz="2500" dirty="0"/>
              <a:t>Once we ensured backprop is working correctly we should then disable grad. checking code</a:t>
            </a:r>
          </a:p>
          <a:p>
            <a:pPr marL="0" indent="0">
              <a:buNone/>
            </a:pPr>
            <a:r>
              <a:rPr lang="en-US" sz="2500" dirty="0"/>
              <a:t>6) Use gradient descent or advanced optimization method with backprop to try to minimize cost function          as function of parameters theta by computing derivative terms</a:t>
            </a:r>
          </a:p>
          <a:p>
            <a:r>
              <a:rPr lang="en-US" sz="2500" dirty="0"/>
              <a:t>It is worth to note that cost function for neural net is non-convex function, so that we may not get to the optimum point, however, with using gradient descent or any adv optimization algo will get us to reasonable local minima</a:t>
            </a:r>
          </a:p>
        </p:txBody>
      </p:sp>
      <p:pic>
        <p:nvPicPr>
          <p:cNvPr id="4" name="Picture 3">
            <a:extLst>
              <a:ext uri="{FF2B5EF4-FFF2-40B4-BE49-F238E27FC236}">
                <a16:creationId xmlns:a16="http://schemas.microsoft.com/office/drawing/2014/main" id="{A2FB6200-6DCA-48CB-B3DE-4A7CAC527A1F}"/>
              </a:ext>
            </a:extLst>
          </p:cNvPr>
          <p:cNvPicPr>
            <a:picLocks noChangeAspect="1"/>
          </p:cNvPicPr>
          <p:nvPr/>
        </p:nvPicPr>
        <p:blipFill>
          <a:blip r:embed="rId2"/>
          <a:stretch>
            <a:fillRect/>
          </a:stretch>
        </p:blipFill>
        <p:spPr>
          <a:xfrm>
            <a:off x="4972616" y="54446"/>
            <a:ext cx="923217" cy="417646"/>
          </a:xfrm>
          <a:prstGeom prst="rect">
            <a:avLst/>
          </a:prstGeom>
          <a:ln>
            <a:solidFill>
              <a:schemeClr val="tx1"/>
            </a:solidFill>
          </a:ln>
        </p:spPr>
      </p:pic>
      <p:pic>
        <p:nvPicPr>
          <p:cNvPr id="5" name="Picture 4">
            <a:extLst>
              <a:ext uri="{FF2B5EF4-FFF2-40B4-BE49-F238E27FC236}">
                <a16:creationId xmlns:a16="http://schemas.microsoft.com/office/drawing/2014/main" id="{5E2573BB-7285-427E-8B69-199DFFEBE5EB}"/>
              </a:ext>
            </a:extLst>
          </p:cNvPr>
          <p:cNvPicPr>
            <a:picLocks noChangeAspect="1"/>
          </p:cNvPicPr>
          <p:nvPr/>
        </p:nvPicPr>
        <p:blipFill>
          <a:blip r:embed="rId3"/>
          <a:stretch>
            <a:fillRect/>
          </a:stretch>
        </p:blipFill>
        <p:spPr>
          <a:xfrm>
            <a:off x="5304992" y="529917"/>
            <a:ext cx="488729" cy="329892"/>
          </a:xfrm>
          <a:prstGeom prst="rect">
            <a:avLst/>
          </a:prstGeom>
          <a:ln>
            <a:solidFill>
              <a:schemeClr val="tx1"/>
            </a:solidFill>
          </a:ln>
        </p:spPr>
      </p:pic>
      <p:pic>
        <p:nvPicPr>
          <p:cNvPr id="6" name="Picture 5">
            <a:extLst>
              <a:ext uri="{FF2B5EF4-FFF2-40B4-BE49-F238E27FC236}">
                <a16:creationId xmlns:a16="http://schemas.microsoft.com/office/drawing/2014/main" id="{F5E8CA56-9AB5-43B4-BFE2-2365818D0638}"/>
              </a:ext>
            </a:extLst>
          </p:cNvPr>
          <p:cNvPicPr>
            <a:picLocks noChangeAspect="1"/>
          </p:cNvPicPr>
          <p:nvPr/>
        </p:nvPicPr>
        <p:blipFill>
          <a:blip r:embed="rId3"/>
          <a:stretch>
            <a:fillRect/>
          </a:stretch>
        </p:blipFill>
        <p:spPr>
          <a:xfrm>
            <a:off x="1990860" y="1760491"/>
            <a:ext cx="488729" cy="329892"/>
          </a:xfrm>
          <a:prstGeom prst="rect">
            <a:avLst/>
          </a:prstGeom>
          <a:ln>
            <a:solidFill>
              <a:schemeClr val="tx1"/>
            </a:solidFill>
          </a:ln>
        </p:spPr>
      </p:pic>
      <p:pic>
        <p:nvPicPr>
          <p:cNvPr id="7" name="Picture 6">
            <a:extLst>
              <a:ext uri="{FF2B5EF4-FFF2-40B4-BE49-F238E27FC236}">
                <a16:creationId xmlns:a16="http://schemas.microsoft.com/office/drawing/2014/main" id="{113FC2AF-CBD0-4BDB-B27A-399A7E2804F7}"/>
              </a:ext>
            </a:extLst>
          </p:cNvPr>
          <p:cNvPicPr>
            <a:picLocks noChangeAspect="1"/>
          </p:cNvPicPr>
          <p:nvPr/>
        </p:nvPicPr>
        <p:blipFill>
          <a:blip r:embed="rId2"/>
          <a:stretch>
            <a:fillRect/>
          </a:stretch>
        </p:blipFill>
        <p:spPr>
          <a:xfrm>
            <a:off x="10816133" y="1735395"/>
            <a:ext cx="923217" cy="417646"/>
          </a:xfrm>
          <a:prstGeom prst="rect">
            <a:avLst/>
          </a:prstGeom>
          <a:ln>
            <a:solidFill>
              <a:schemeClr val="tx1"/>
            </a:solidFill>
          </a:ln>
        </p:spPr>
      </p:pic>
      <p:pic>
        <p:nvPicPr>
          <p:cNvPr id="8" name="Picture 7">
            <a:extLst>
              <a:ext uri="{FF2B5EF4-FFF2-40B4-BE49-F238E27FC236}">
                <a16:creationId xmlns:a16="http://schemas.microsoft.com/office/drawing/2014/main" id="{56E96468-B5C8-44E7-8026-6814DB4D4BD1}"/>
              </a:ext>
            </a:extLst>
          </p:cNvPr>
          <p:cNvPicPr>
            <a:picLocks noChangeAspect="1"/>
          </p:cNvPicPr>
          <p:nvPr/>
        </p:nvPicPr>
        <p:blipFill>
          <a:blip r:embed="rId4"/>
          <a:stretch>
            <a:fillRect/>
          </a:stretch>
        </p:blipFill>
        <p:spPr>
          <a:xfrm>
            <a:off x="287528" y="3464824"/>
            <a:ext cx="9481287" cy="2840441"/>
          </a:xfrm>
          <a:prstGeom prst="rect">
            <a:avLst/>
          </a:prstGeom>
          <a:ln>
            <a:solidFill>
              <a:schemeClr val="tx1"/>
            </a:solidFill>
          </a:ln>
        </p:spPr>
      </p:pic>
      <p:pic>
        <p:nvPicPr>
          <p:cNvPr id="9" name="Picture 8">
            <a:extLst>
              <a:ext uri="{FF2B5EF4-FFF2-40B4-BE49-F238E27FC236}">
                <a16:creationId xmlns:a16="http://schemas.microsoft.com/office/drawing/2014/main" id="{E16A5AD8-1652-41F8-B9CD-A7359B8310D4}"/>
              </a:ext>
            </a:extLst>
          </p:cNvPr>
          <p:cNvPicPr>
            <a:picLocks noChangeAspect="1"/>
          </p:cNvPicPr>
          <p:nvPr/>
        </p:nvPicPr>
        <p:blipFill>
          <a:blip r:embed="rId5"/>
          <a:stretch>
            <a:fillRect/>
          </a:stretch>
        </p:blipFill>
        <p:spPr>
          <a:xfrm>
            <a:off x="5852665" y="4391807"/>
            <a:ext cx="6284743" cy="1040002"/>
          </a:xfrm>
          <a:prstGeom prst="rect">
            <a:avLst/>
          </a:prstGeom>
          <a:ln>
            <a:solidFill>
              <a:schemeClr val="tx1"/>
            </a:solidFill>
          </a:ln>
        </p:spPr>
      </p:pic>
    </p:spTree>
    <p:extLst>
      <p:ext uri="{BB962C8B-B14F-4D97-AF65-F5344CB8AC3E}">
        <p14:creationId xmlns:p14="http://schemas.microsoft.com/office/powerpoint/2010/main" val="22076351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875477A-7FBA-4FFF-BD3D-72F6E385B3DD}"/>
              </a:ext>
            </a:extLst>
          </p:cNvPr>
          <p:cNvSpPr>
            <a:spLocks noGrp="1"/>
          </p:cNvSpPr>
          <p:nvPr>
            <p:ph idx="1"/>
          </p:nvPr>
        </p:nvSpPr>
        <p:spPr>
          <a:xfrm>
            <a:off x="120745" y="95296"/>
            <a:ext cx="11921199" cy="6657195"/>
          </a:xfrm>
        </p:spPr>
        <p:txBody>
          <a:bodyPr/>
          <a:lstStyle/>
          <a:p>
            <a:r>
              <a:rPr lang="en-US" dirty="0"/>
              <a:t>Big </a:t>
            </a:r>
            <a:r>
              <a:rPr lang="en-US" dirty="0" err="1"/>
              <a:t>delta_l</a:t>
            </a:r>
            <a:r>
              <a:rPr lang="en-US" dirty="0"/>
              <a:t> (between particular layers) that is matrix of gradients should be of the same size as </a:t>
            </a:r>
            <a:r>
              <a:rPr lang="en-US" dirty="0" err="1"/>
              <a:t>theta_l</a:t>
            </a:r>
            <a:endParaRPr lang="en-US" dirty="0"/>
          </a:p>
          <a:p>
            <a:r>
              <a:rPr lang="en-US" dirty="0"/>
              <a:t>Small </a:t>
            </a:r>
            <a:r>
              <a:rPr lang="en-US" dirty="0" err="1"/>
              <a:t>delta_l</a:t>
            </a:r>
            <a:r>
              <a:rPr lang="en-US" dirty="0"/>
              <a:t> (error term) should be of the same size as </a:t>
            </a:r>
            <a:r>
              <a:rPr lang="en-US" dirty="0" err="1"/>
              <a:t>a_l</a:t>
            </a:r>
            <a:endParaRPr lang="en-US" dirty="0"/>
          </a:p>
          <a:p>
            <a:r>
              <a:rPr lang="en-US" dirty="0"/>
              <a:t>So, overall small delta is error term in each layer, whereas big delta is partial derivative term</a:t>
            </a:r>
          </a:p>
          <a:p>
            <a:r>
              <a:rPr lang="en-GB" b="1" dirty="0"/>
              <a:t>Practical Tip</a:t>
            </a:r>
            <a:r>
              <a:rPr lang="en-GB" dirty="0"/>
              <a:t>: When performing </a:t>
            </a:r>
            <a:r>
              <a:rPr lang="en-GB" b="1" dirty="0"/>
              <a:t>gradient checking</a:t>
            </a:r>
            <a:r>
              <a:rPr lang="en-GB" dirty="0"/>
              <a:t>, it is much more efficient to use a </a:t>
            </a:r>
            <a:r>
              <a:rPr lang="en-GB" b="1" dirty="0"/>
              <a:t>small neural network </a:t>
            </a:r>
            <a:r>
              <a:rPr lang="en-GB" dirty="0"/>
              <a:t>with a relatively </a:t>
            </a:r>
            <a:r>
              <a:rPr lang="en-GB" b="1" dirty="0"/>
              <a:t>small number of input units </a:t>
            </a:r>
            <a:r>
              <a:rPr lang="en-GB" dirty="0"/>
              <a:t>and </a:t>
            </a:r>
            <a:r>
              <a:rPr lang="en-GB" b="1" dirty="0"/>
              <a:t>hidden units</a:t>
            </a:r>
            <a:r>
              <a:rPr lang="en-GB" dirty="0"/>
              <a:t>, thus having a relatively small number </a:t>
            </a:r>
            <a:r>
              <a:rPr lang="en-US" dirty="0"/>
              <a:t>of parameters.</a:t>
            </a:r>
          </a:p>
        </p:txBody>
      </p:sp>
    </p:spTree>
    <p:extLst>
      <p:ext uri="{BB962C8B-B14F-4D97-AF65-F5344CB8AC3E}">
        <p14:creationId xmlns:p14="http://schemas.microsoft.com/office/powerpoint/2010/main" val="40778747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875477A-7FBA-4FFF-BD3D-72F6E385B3DD}"/>
              </a:ext>
            </a:extLst>
          </p:cNvPr>
          <p:cNvSpPr>
            <a:spLocks noGrp="1"/>
          </p:cNvSpPr>
          <p:nvPr>
            <p:ph idx="1"/>
          </p:nvPr>
        </p:nvSpPr>
        <p:spPr>
          <a:xfrm>
            <a:off x="120745" y="95296"/>
            <a:ext cx="11921199" cy="6657195"/>
          </a:xfrm>
        </p:spPr>
        <p:txBody>
          <a:bodyPr/>
          <a:lstStyle/>
          <a:p>
            <a:pPr marL="0" indent="0">
              <a:buNone/>
            </a:pPr>
            <a:r>
              <a:rPr lang="en-US" b="1" dirty="0"/>
              <a:t>Cost function</a:t>
            </a:r>
          </a:p>
          <a:p>
            <a:r>
              <a:rPr lang="en-US" sz="2400" dirty="0"/>
              <a:t>In binary </a:t>
            </a:r>
            <a:r>
              <a:rPr lang="en-US" sz="2400" dirty="0" err="1"/>
              <a:t>classif</a:t>
            </a:r>
            <a:r>
              <a:rPr lang="en-US" sz="2400" dirty="0"/>
              <a:t> problem, we</a:t>
            </a:r>
          </a:p>
          <a:p>
            <a:pPr marL="0" indent="0">
              <a:buNone/>
            </a:pPr>
            <a:r>
              <a:rPr lang="en-US" sz="2400" dirty="0"/>
              <a:t>Have 1 output unit (0 or 1), so</a:t>
            </a:r>
          </a:p>
          <a:p>
            <a:pPr marL="0" indent="0">
              <a:buNone/>
            </a:pPr>
            <a:r>
              <a:rPr lang="en-US" sz="2400" dirty="0" err="1"/>
              <a:t>Sl</a:t>
            </a:r>
            <a:r>
              <a:rPr lang="en-US" sz="2400" dirty="0"/>
              <a:t>=1</a:t>
            </a:r>
          </a:p>
          <a:p>
            <a:r>
              <a:rPr lang="en-US" sz="2400" dirty="0"/>
              <a:t>In multi-class classification,</a:t>
            </a:r>
          </a:p>
          <a:p>
            <a:pPr marL="0" indent="0">
              <a:buNone/>
            </a:pPr>
            <a:r>
              <a:rPr lang="en-US" sz="2400" dirty="0"/>
              <a:t>We have k output units, </a:t>
            </a:r>
            <a:r>
              <a:rPr lang="en-US" sz="2400" dirty="0" err="1"/>
              <a:t>sl</a:t>
            </a:r>
            <a:r>
              <a:rPr lang="en-US" sz="2400" dirty="0"/>
              <a:t>=k</a:t>
            </a:r>
          </a:p>
        </p:txBody>
      </p:sp>
      <p:pic>
        <p:nvPicPr>
          <p:cNvPr id="4" name="Picture 3">
            <a:extLst>
              <a:ext uri="{FF2B5EF4-FFF2-40B4-BE49-F238E27FC236}">
                <a16:creationId xmlns:a16="http://schemas.microsoft.com/office/drawing/2014/main" id="{DDD722BE-0B89-459E-A216-FA1E54076A19}"/>
              </a:ext>
            </a:extLst>
          </p:cNvPr>
          <p:cNvPicPr>
            <a:picLocks noChangeAspect="1"/>
          </p:cNvPicPr>
          <p:nvPr/>
        </p:nvPicPr>
        <p:blipFill>
          <a:blip r:embed="rId2"/>
          <a:stretch>
            <a:fillRect/>
          </a:stretch>
        </p:blipFill>
        <p:spPr>
          <a:xfrm>
            <a:off x="4156982" y="84919"/>
            <a:ext cx="7960139" cy="4050984"/>
          </a:xfrm>
          <a:prstGeom prst="rect">
            <a:avLst/>
          </a:prstGeom>
          <a:ln>
            <a:solidFill>
              <a:schemeClr val="tx1"/>
            </a:solidFill>
          </a:ln>
        </p:spPr>
      </p:pic>
    </p:spTree>
    <p:extLst>
      <p:ext uri="{BB962C8B-B14F-4D97-AF65-F5344CB8AC3E}">
        <p14:creationId xmlns:p14="http://schemas.microsoft.com/office/powerpoint/2010/main" val="11121512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875477A-7FBA-4FFF-BD3D-72F6E385B3DD}"/>
              </a:ext>
            </a:extLst>
          </p:cNvPr>
          <p:cNvSpPr>
            <a:spLocks noGrp="1"/>
          </p:cNvSpPr>
          <p:nvPr>
            <p:ph idx="1"/>
          </p:nvPr>
        </p:nvSpPr>
        <p:spPr>
          <a:xfrm>
            <a:off x="120745" y="95296"/>
            <a:ext cx="11921199" cy="6657195"/>
          </a:xfrm>
        </p:spPr>
        <p:txBody>
          <a:bodyPr>
            <a:normAutofit/>
          </a:bodyPr>
          <a:lstStyle/>
          <a:p>
            <a:r>
              <a:rPr lang="en-US" sz="2400" dirty="0"/>
              <a:t>For classification problems</a:t>
            </a:r>
          </a:p>
          <a:p>
            <a:pPr marL="0" indent="0">
              <a:buNone/>
            </a:pPr>
            <a:r>
              <a:rPr lang="en-US" sz="2400" dirty="0"/>
              <a:t>Cost function of neural nets</a:t>
            </a:r>
          </a:p>
          <a:p>
            <a:pPr marL="0" indent="0">
              <a:buNone/>
            </a:pPr>
            <a:r>
              <a:rPr lang="en-US" sz="2400" dirty="0"/>
              <a:t>is similar to of logistic </a:t>
            </a:r>
            <a:r>
              <a:rPr lang="en-US" sz="2400" dirty="0" err="1"/>
              <a:t>regr</a:t>
            </a:r>
            <a:r>
              <a:rPr lang="en-US" sz="2400" dirty="0"/>
              <a:t>.</a:t>
            </a:r>
          </a:p>
          <a:p>
            <a:endParaRPr lang="en-US" sz="2400" dirty="0"/>
          </a:p>
          <a:p>
            <a:endParaRPr lang="en-US" sz="2400" dirty="0"/>
          </a:p>
          <a:p>
            <a:endParaRPr lang="en-US" sz="2400" dirty="0"/>
          </a:p>
          <a:p>
            <a:endParaRPr lang="en-US" sz="2400" dirty="0"/>
          </a:p>
          <a:p>
            <a:r>
              <a:rPr lang="en-US" sz="2400" dirty="0"/>
              <a:t>The difference in main</a:t>
            </a:r>
          </a:p>
          <a:p>
            <a:pPr marL="0" indent="0">
              <a:buNone/>
            </a:pPr>
            <a:r>
              <a:rPr lang="en-US" sz="2400" dirty="0"/>
              <a:t>Part is only that we only sum</a:t>
            </a:r>
          </a:p>
          <a:p>
            <a:pPr marL="0" indent="0">
              <a:buNone/>
            </a:pPr>
            <a:r>
              <a:rPr lang="en-US" sz="2400" dirty="0"/>
              <a:t>Over all outputs (when k&gt;1)</a:t>
            </a:r>
          </a:p>
          <a:p>
            <a:r>
              <a:rPr lang="en-US" sz="2400" dirty="0"/>
              <a:t>Whereas for the regularization part for each layer we sum for all thetas in all units and layers</a:t>
            </a:r>
          </a:p>
          <a:p>
            <a:r>
              <a:rPr lang="en-US" sz="2400" dirty="0"/>
              <a:t>Outer sum is for all layers (</a:t>
            </a:r>
            <a:r>
              <a:rPr lang="en-US" sz="2400" dirty="0" err="1"/>
              <a:t>exlc</a:t>
            </a:r>
            <a:r>
              <a:rPr lang="en-US" sz="2400" dirty="0"/>
              <a:t> the 1</a:t>
            </a:r>
            <a:r>
              <a:rPr lang="en-US" sz="2400" baseline="30000" dirty="0"/>
              <a:t>st</a:t>
            </a:r>
            <a:r>
              <a:rPr lang="en-US" sz="2400" dirty="0"/>
              <a:t> one); inner sum is for each element in theta matrix</a:t>
            </a:r>
          </a:p>
          <a:p>
            <a:r>
              <a:rPr lang="en-US" sz="2400" b="1" dirty="0"/>
              <a:t>N of cols </a:t>
            </a:r>
            <a:r>
              <a:rPr lang="en-US" sz="2400" dirty="0"/>
              <a:t>in our current theta matrix is equal to </a:t>
            </a:r>
            <a:r>
              <a:rPr lang="en-US" sz="2400" b="1" dirty="0"/>
              <a:t>N of nodes </a:t>
            </a:r>
            <a:r>
              <a:rPr lang="en-US" sz="2400" dirty="0"/>
              <a:t>in our </a:t>
            </a:r>
            <a:r>
              <a:rPr lang="en-US" sz="2400" b="1" dirty="0"/>
              <a:t>current layer </a:t>
            </a:r>
            <a:r>
              <a:rPr lang="en-US" sz="2400" dirty="0"/>
              <a:t>(incl bias unit), N of rows in our current theta matrix is equal to N of nodes in the next layer (excl the bias unit). I does not refer to training example</a:t>
            </a:r>
          </a:p>
          <a:p>
            <a:endParaRPr lang="en-US" sz="2400" dirty="0"/>
          </a:p>
        </p:txBody>
      </p:sp>
      <p:pic>
        <p:nvPicPr>
          <p:cNvPr id="4" name="Picture 3">
            <a:extLst>
              <a:ext uri="{FF2B5EF4-FFF2-40B4-BE49-F238E27FC236}">
                <a16:creationId xmlns:a16="http://schemas.microsoft.com/office/drawing/2014/main" id="{8028F322-8E92-4482-B898-40686E7387BD}"/>
              </a:ext>
            </a:extLst>
          </p:cNvPr>
          <p:cNvPicPr>
            <a:picLocks noChangeAspect="1"/>
          </p:cNvPicPr>
          <p:nvPr/>
        </p:nvPicPr>
        <p:blipFill>
          <a:blip r:embed="rId2"/>
          <a:stretch>
            <a:fillRect/>
          </a:stretch>
        </p:blipFill>
        <p:spPr>
          <a:xfrm>
            <a:off x="3743100" y="61984"/>
            <a:ext cx="8404061" cy="4397474"/>
          </a:xfrm>
          <a:prstGeom prst="rect">
            <a:avLst/>
          </a:prstGeom>
          <a:ln>
            <a:solidFill>
              <a:schemeClr val="tx1"/>
            </a:solidFill>
          </a:ln>
        </p:spPr>
      </p:pic>
    </p:spTree>
    <p:extLst>
      <p:ext uri="{BB962C8B-B14F-4D97-AF65-F5344CB8AC3E}">
        <p14:creationId xmlns:p14="http://schemas.microsoft.com/office/powerpoint/2010/main" val="7087843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875477A-7FBA-4FFF-BD3D-72F6E385B3DD}"/>
              </a:ext>
            </a:extLst>
          </p:cNvPr>
          <p:cNvSpPr>
            <a:spLocks noGrp="1"/>
          </p:cNvSpPr>
          <p:nvPr>
            <p:ph idx="1"/>
          </p:nvPr>
        </p:nvSpPr>
        <p:spPr>
          <a:xfrm>
            <a:off x="120745" y="95296"/>
            <a:ext cx="11921199" cy="6657195"/>
          </a:xfrm>
        </p:spPr>
        <p:txBody>
          <a:bodyPr>
            <a:normAutofit/>
          </a:bodyPr>
          <a:lstStyle/>
          <a:p>
            <a:pPr marL="0" indent="0">
              <a:buNone/>
            </a:pPr>
            <a:r>
              <a:rPr lang="en-US" sz="2400" b="1" dirty="0"/>
              <a:t>Backpropagation algorithm</a:t>
            </a:r>
          </a:p>
          <a:p>
            <a:r>
              <a:rPr lang="en-US" sz="2400" dirty="0"/>
              <a:t>For training neural network we need to train the parameters of network, that is find optimal parameter of theta that minimizes the cost function</a:t>
            </a:r>
          </a:p>
          <a:p>
            <a:r>
              <a:rPr lang="en-US" sz="2400" dirty="0"/>
              <a:t>So, for applying gradient descent, or any other adv </a:t>
            </a:r>
            <a:r>
              <a:rPr lang="en-US" sz="2400" dirty="0" err="1"/>
              <a:t>optim</a:t>
            </a:r>
            <a:r>
              <a:rPr lang="en-US" sz="2400" dirty="0"/>
              <a:t> algo we need 	          and</a:t>
            </a:r>
          </a:p>
          <a:p>
            <a:r>
              <a:rPr lang="en-US" sz="2400" dirty="0"/>
              <a:t>First, we need to compute the forward propagation</a:t>
            </a:r>
          </a:p>
          <a:p>
            <a:pPr marL="0" indent="0">
              <a:buNone/>
            </a:pPr>
            <a:r>
              <a:rPr lang="en-US" sz="2400" dirty="0"/>
              <a:t>Derivative of sigmoid activation f is:</a:t>
            </a:r>
          </a:p>
          <a:p>
            <a:endParaRPr lang="en-US" sz="2400" dirty="0"/>
          </a:p>
          <a:p>
            <a:endParaRPr lang="en-US" sz="2400" dirty="0"/>
          </a:p>
        </p:txBody>
      </p:sp>
      <p:pic>
        <p:nvPicPr>
          <p:cNvPr id="2" name="Picture 1">
            <a:extLst>
              <a:ext uri="{FF2B5EF4-FFF2-40B4-BE49-F238E27FC236}">
                <a16:creationId xmlns:a16="http://schemas.microsoft.com/office/drawing/2014/main" id="{C58A476A-F004-4CD5-B0A4-0BAAAA088E61}"/>
              </a:ext>
            </a:extLst>
          </p:cNvPr>
          <p:cNvPicPr>
            <a:picLocks noChangeAspect="1"/>
          </p:cNvPicPr>
          <p:nvPr/>
        </p:nvPicPr>
        <p:blipFill>
          <a:blip r:embed="rId2"/>
          <a:stretch>
            <a:fillRect/>
          </a:stretch>
        </p:blipFill>
        <p:spPr>
          <a:xfrm>
            <a:off x="10742957" y="138185"/>
            <a:ext cx="1116111" cy="432601"/>
          </a:xfrm>
          <a:prstGeom prst="rect">
            <a:avLst/>
          </a:prstGeom>
          <a:ln>
            <a:solidFill>
              <a:schemeClr val="tx1"/>
            </a:solidFill>
          </a:ln>
        </p:spPr>
      </p:pic>
      <p:pic>
        <p:nvPicPr>
          <p:cNvPr id="4" name="Picture 3">
            <a:extLst>
              <a:ext uri="{FF2B5EF4-FFF2-40B4-BE49-F238E27FC236}">
                <a16:creationId xmlns:a16="http://schemas.microsoft.com/office/drawing/2014/main" id="{5EDE77BF-8BA5-4ADE-B271-9649FCB2583C}"/>
              </a:ext>
            </a:extLst>
          </p:cNvPr>
          <p:cNvPicPr>
            <a:picLocks noChangeAspect="1"/>
          </p:cNvPicPr>
          <p:nvPr/>
        </p:nvPicPr>
        <p:blipFill>
          <a:blip r:embed="rId3"/>
          <a:stretch>
            <a:fillRect/>
          </a:stretch>
        </p:blipFill>
        <p:spPr>
          <a:xfrm>
            <a:off x="9249653" y="1353429"/>
            <a:ext cx="738408" cy="314216"/>
          </a:xfrm>
          <a:prstGeom prst="rect">
            <a:avLst/>
          </a:prstGeom>
          <a:ln>
            <a:solidFill>
              <a:schemeClr val="tx1"/>
            </a:solidFill>
          </a:ln>
        </p:spPr>
      </p:pic>
      <p:pic>
        <p:nvPicPr>
          <p:cNvPr id="5" name="Picture 4">
            <a:extLst>
              <a:ext uri="{FF2B5EF4-FFF2-40B4-BE49-F238E27FC236}">
                <a16:creationId xmlns:a16="http://schemas.microsoft.com/office/drawing/2014/main" id="{4B550934-F30A-4544-9232-6C3EBAC609E6}"/>
              </a:ext>
            </a:extLst>
          </p:cNvPr>
          <p:cNvPicPr>
            <a:picLocks noChangeAspect="1"/>
          </p:cNvPicPr>
          <p:nvPr/>
        </p:nvPicPr>
        <p:blipFill>
          <a:blip r:embed="rId4"/>
          <a:stretch>
            <a:fillRect/>
          </a:stretch>
        </p:blipFill>
        <p:spPr>
          <a:xfrm>
            <a:off x="10628875" y="1164468"/>
            <a:ext cx="1428750" cy="561975"/>
          </a:xfrm>
          <a:prstGeom prst="rect">
            <a:avLst/>
          </a:prstGeom>
          <a:ln>
            <a:solidFill>
              <a:schemeClr val="tx1"/>
            </a:solidFill>
          </a:ln>
        </p:spPr>
      </p:pic>
      <p:pic>
        <p:nvPicPr>
          <p:cNvPr id="6" name="Picture 5">
            <a:extLst>
              <a:ext uri="{FF2B5EF4-FFF2-40B4-BE49-F238E27FC236}">
                <a16:creationId xmlns:a16="http://schemas.microsoft.com/office/drawing/2014/main" id="{9B46A90A-6F55-4C1B-9B0A-9AD012DEA0DD}"/>
              </a:ext>
            </a:extLst>
          </p:cNvPr>
          <p:cNvPicPr>
            <a:picLocks noChangeAspect="1"/>
          </p:cNvPicPr>
          <p:nvPr/>
        </p:nvPicPr>
        <p:blipFill>
          <a:blip r:embed="rId5"/>
          <a:stretch>
            <a:fillRect/>
          </a:stretch>
        </p:blipFill>
        <p:spPr>
          <a:xfrm>
            <a:off x="8501796" y="1789894"/>
            <a:ext cx="3629025" cy="2771775"/>
          </a:xfrm>
          <a:prstGeom prst="rect">
            <a:avLst/>
          </a:prstGeom>
          <a:ln>
            <a:solidFill>
              <a:schemeClr val="tx1"/>
            </a:solidFill>
          </a:ln>
        </p:spPr>
      </p:pic>
      <p:pic>
        <p:nvPicPr>
          <p:cNvPr id="7" name="Picture 6">
            <a:extLst>
              <a:ext uri="{FF2B5EF4-FFF2-40B4-BE49-F238E27FC236}">
                <a16:creationId xmlns:a16="http://schemas.microsoft.com/office/drawing/2014/main" id="{0B526314-3D26-48BA-8BCC-8535A5B4B6B0}"/>
              </a:ext>
            </a:extLst>
          </p:cNvPr>
          <p:cNvPicPr>
            <a:picLocks noChangeAspect="1"/>
          </p:cNvPicPr>
          <p:nvPr/>
        </p:nvPicPr>
        <p:blipFill>
          <a:blip r:embed="rId6"/>
          <a:stretch>
            <a:fillRect/>
          </a:stretch>
        </p:blipFill>
        <p:spPr>
          <a:xfrm>
            <a:off x="5275607" y="2130375"/>
            <a:ext cx="3019425" cy="2400300"/>
          </a:xfrm>
          <a:prstGeom prst="rect">
            <a:avLst/>
          </a:prstGeom>
          <a:ln>
            <a:solidFill>
              <a:schemeClr val="tx1"/>
            </a:solidFill>
          </a:ln>
        </p:spPr>
      </p:pic>
      <p:pic>
        <p:nvPicPr>
          <p:cNvPr id="8" name="Picture 7">
            <a:extLst>
              <a:ext uri="{FF2B5EF4-FFF2-40B4-BE49-F238E27FC236}">
                <a16:creationId xmlns:a16="http://schemas.microsoft.com/office/drawing/2014/main" id="{61415948-F1ED-40ED-A522-C5274DA6E81C}"/>
              </a:ext>
            </a:extLst>
          </p:cNvPr>
          <p:cNvPicPr>
            <a:picLocks noChangeAspect="1"/>
          </p:cNvPicPr>
          <p:nvPr/>
        </p:nvPicPr>
        <p:blipFill>
          <a:blip r:embed="rId7"/>
          <a:stretch>
            <a:fillRect/>
          </a:stretch>
        </p:blipFill>
        <p:spPr>
          <a:xfrm>
            <a:off x="202810" y="2621424"/>
            <a:ext cx="4847492" cy="549571"/>
          </a:xfrm>
          <a:prstGeom prst="rect">
            <a:avLst/>
          </a:prstGeom>
          <a:ln>
            <a:solidFill>
              <a:schemeClr val="tx1"/>
            </a:solidFill>
          </a:ln>
        </p:spPr>
      </p:pic>
    </p:spTree>
    <p:extLst>
      <p:ext uri="{BB962C8B-B14F-4D97-AF65-F5344CB8AC3E}">
        <p14:creationId xmlns:p14="http://schemas.microsoft.com/office/powerpoint/2010/main" val="17867964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875477A-7FBA-4FFF-BD3D-72F6E385B3DD}"/>
              </a:ext>
            </a:extLst>
          </p:cNvPr>
          <p:cNvSpPr>
            <a:spLocks noGrp="1"/>
          </p:cNvSpPr>
          <p:nvPr>
            <p:ph idx="1"/>
          </p:nvPr>
        </p:nvSpPr>
        <p:spPr>
          <a:xfrm>
            <a:off x="120745" y="95296"/>
            <a:ext cx="11921199" cy="6657195"/>
          </a:xfrm>
        </p:spPr>
        <p:txBody>
          <a:bodyPr>
            <a:normAutofit/>
          </a:bodyPr>
          <a:lstStyle/>
          <a:p>
            <a:r>
              <a:rPr lang="en-US" sz="2400" dirty="0"/>
              <a:t>For backpropagation algo, we</a:t>
            </a:r>
          </a:p>
          <a:p>
            <a:pPr marL="0" indent="0">
              <a:buNone/>
            </a:pPr>
            <a:r>
              <a:rPr lang="en-US" sz="2400" dirty="0"/>
              <a:t>Introduce         term, which is error</a:t>
            </a:r>
          </a:p>
          <a:p>
            <a:pPr marL="0" indent="0">
              <a:buNone/>
            </a:pPr>
            <a:r>
              <a:rPr lang="en-US" sz="2400" dirty="0"/>
              <a:t>Of node j in layer l</a:t>
            </a:r>
          </a:p>
          <a:p>
            <a:r>
              <a:rPr lang="en-US" sz="2400" dirty="0"/>
              <a:t>For final layer it is obvious, we</a:t>
            </a:r>
          </a:p>
          <a:p>
            <a:pPr marL="0" indent="0">
              <a:buNone/>
            </a:pPr>
            <a:r>
              <a:rPr lang="en-US" sz="2400" dirty="0"/>
              <a:t>Just subtract from value of</a:t>
            </a:r>
          </a:p>
          <a:p>
            <a:pPr marL="0" indent="0">
              <a:buNone/>
            </a:pPr>
            <a:r>
              <a:rPr lang="en-US" sz="2400" dirty="0"/>
              <a:t>Prediction actual outputs (y)</a:t>
            </a:r>
          </a:p>
          <a:p>
            <a:pPr marL="0" indent="0">
              <a:buNone/>
            </a:pPr>
            <a:r>
              <a:rPr lang="en-US" sz="2400" dirty="0"/>
              <a:t> </a:t>
            </a:r>
          </a:p>
          <a:p>
            <a:r>
              <a:rPr lang="en-US" sz="2400" dirty="0"/>
              <a:t>For other layers we have the </a:t>
            </a:r>
          </a:p>
          <a:p>
            <a:pPr marL="0" indent="0">
              <a:buNone/>
            </a:pPr>
            <a:r>
              <a:rPr lang="en-US" sz="2400" dirty="0"/>
              <a:t>Following expression:</a:t>
            </a:r>
          </a:p>
          <a:p>
            <a:pPr marL="0" indent="0">
              <a:buNone/>
            </a:pPr>
            <a:r>
              <a:rPr lang="en-US" sz="2400" dirty="0"/>
              <a:t>                                                  which means, </a:t>
            </a:r>
            <a:r>
              <a:rPr lang="en-US" sz="2400" dirty="0" err="1"/>
              <a:t>e.g</a:t>
            </a:r>
            <a:r>
              <a:rPr lang="en-US" sz="2400" dirty="0"/>
              <a:t> for layer 3, we multiply weights linking layer 3 and 4 by error vector in 4 (we take transpose of theta as it’s normal form was used for forward </a:t>
            </a:r>
            <a:r>
              <a:rPr lang="en-US" sz="2400" dirty="0" err="1"/>
              <a:t>propag</a:t>
            </a:r>
            <a:r>
              <a:rPr lang="en-US" sz="2400" dirty="0"/>
              <a:t> with bias unit) and piecewise multiply it with derivative function (sigmoid) evaluated at z’s, that is theta(2)*a2 but before applying sigmoid function.                                =</a:t>
            </a:r>
          </a:p>
          <a:p>
            <a:r>
              <a:rPr lang="en-US" sz="2400" dirty="0"/>
              <a:t>Having done that, that is computing errors in each layer (backpropagating errors) we can find derivatives of theta at each layer, which is</a:t>
            </a:r>
          </a:p>
        </p:txBody>
      </p:sp>
      <p:pic>
        <p:nvPicPr>
          <p:cNvPr id="2" name="Picture 1">
            <a:extLst>
              <a:ext uri="{FF2B5EF4-FFF2-40B4-BE49-F238E27FC236}">
                <a16:creationId xmlns:a16="http://schemas.microsoft.com/office/drawing/2014/main" id="{0B51F684-034C-477D-9377-811BF9A879B2}"/>
              </a:ext>
            </a:extLst>
          </p:cNvPr>
          <p:cNvPicPr>
            <a:picLocks noChangeAspect="1"/>
          </p:cNvPicPr>
          <p:nvPr/>
        </p:nvPicPr>
        <p:blipFill>
          <a:blip r:embed="rId2"/>
          <a:stretch>
            <a:fillRect/>
          </a:stretch>
        </p:blipFill>
        <p:spPr>
          <a:xfrm>
            <a:off x="4438732" y="23224"/>
            <a:ext cx="7714514" cy="4098610"/>
          </a:xfrm>
          <a:prstGeom prst="rect">
            <a:avLst/>
          </a:prstGeom>
        </p:spPr>
      </p:pic>
      <p:pic>
        <p:nvPicPr>
          <p:cNvPr id="4" name="Picture 3">
            <a:extLst>
              <a:ext uri="{FF2B5EF4-FFF2-40B4-BE49-F238E27FC236}">
                <a16:creationId xmlns:a16="http://schemas.microsoft.com/office/drawing/2014/main" id="{C54242B2-A095-4BA1-94FF-54CBE639C6F2}"/>
              </a:ext>
            </a:extLst>
          </p:cNvPr>
          <p:cNvPicPr>
            <a:picLocks noChangeAspect="1"/>
          </p:cNvPicPr>
          <p:nvPr/>
        </p:nvPicPr>
        <p:blipFill>
          <a:blip r:embed="rId3"/>
          <a:stretch>
            <a:fillRect/>
          </a:stretch>
        </p:blipFill>
        <p:spPr>
          <a:xfrm>
            <a:off x="1507515" y="504824"/>
            <a:ext cx="405692" cy="467160"/>
          </a:xfrm>
          <a:prstGeom prst="rect">
            <a:avLst/>
          </a:prstGeom>
          <a:ln>
            <a:solidFill>
              <a:schemeClr val="tx1"/>
            </a:solidFill>
          </a:ln>
        </p:spPr>
      </p:pic>
      <p:pic>
        <p:nvPicPr>
          <p:cNvPr id="5" name="Picture 4">
            <a:extLst>
              <a:ext uri="{FF2B5EF4-FFF2-40B4-BE49-F238E27FC236}">
                <a16:creationId xmlns:a16="http://schemas.microsoft.com/office/drawing/2014/main" id="{8FF611C4-888B-471E-B60A-4A4B2ED71844}"/>
              </a:ext>
            </a:extLst>
          </p:cNvPr>
          <p:cNvPicPr>
            <a:picLocks noChangeAspect="1"/>
          </p:cNvPicPr>
          <p:nvPr/>
        </p:nvPicPr>
        <p:blipFill>
          <a:blip r:embed="rId4"/>
          <a:stretch>
            <a:fillRect/>
          </a:stretch>
        </p:blipFill>
        <p:spPr>
          <a:xfrm>
            <a:off x="271389" y="2779028"/>
            <a:ext cx="1690152" cy="484676"/>
          </a:xfrm>
          <a:prstGeom prst="rect">
            <a:avLst/>
          </a:prstGeom>
          <a:ln>
            <a:solidFill>
              <a:schemeClr val="tx1"/>
            </a:solidFill>
          </a:ln>
        </p:spPr>
      </p:pic>
      <p:pic>
        <p:nvPicPr>
          <p:cNvPr id="6" name="Picture 5">
            <a:extLst>
              <a:ext uri="{FF2B5EF4-FFF2-40B4-BE49-F238E27FC236}">
                <a16:creationId xmlns:a16="http://schemas.microsoft.com/office/drawing/2014/main" id="{BF7FD50B-2902-496B-B9F2-AD80328E835C}"/>
              </a:ext>
            </a:extLst>
          </p:cNvPr>
          <p:cNvPicPr>
            <a:picLocks noChangeAspect="1"/>
          </p:cNvPicPr>
          <p:nvPr/>
        </p:nvPicPr>
        <p:blipFill>
          <a:blip r:embed="rId5"/>
          <a:stretch>
            <a:fillRect/>
          </a:stretch>
        </p:blipFill>
        <p:spPr>
          <a:xfrm>
            <a:off x="245086" y="4134728"/>
            <a:ext cx="3314040" cy="443721"/>
          </a:xfrm>
          <a:prstGeom prst="rect">
            <a:avLst/>
          </a:prstGeom>
        </p:spPr>
      </p:pic>
      <p:pic>
        <p:nvPicPr>
          <p:cNvPr id="7" name="Picture 6">
            <a:extLst>
              <a:ext uri="{FF2B5EF4-FFF2-40B4-BE49-F238E27FC236}">
                <a16:creationId xmlns:a16="http://schemas.microsoft.com/office/drawing/2014/main" id="{8976AB8F-74F6-4B59-8DD4-F7E79C298B00}"/>
              </a:ext>
            </a:extLst>
          </p:cNvPr>
          <p:cNvPicPr>
            <a:picLocks noChangeAspect="1"/>
          </p:cNvPicPr>
          <p:nvPr/>
        </p:nvPicPr>
        <p:blipFill>
          <a:blip r:embed="rId6"/>
          <a:stretch>
            <a:fillRect/>
          </a:stretch>
        </p:blipFill>
        <p:spPr>
          <a:xfrm>
            <a:off x="9115936" y="5189806"/>
            <a:ext cx="942463" cy="478712"/>
          </a:xfrm>
          <a:prstGeom prst="rect">
            <a:avLst/>
          </a:prstGeom>
          <a:ln>
            <a:solidFill>
              <a:schemeClr val="tx1"/>
            </a:solidFill>
          </a:ln>
        </p:spPr>
      </p:pic>
      <p:pic>
        <p:nvPicPr>
          <p:cNvPr id="8" name="Picture 7">
            <a:extLst>
              <a:ext uri="{FF2B5EF4-FFF2-40B4-BE49-F238E27FC236}">
                <a16:creationId xmlns:a16="http://schemas.microsoft.com/office/drawing/2014/main" id="{B0FC2F1F-9E44-4B29-B6A2-552131AD8B71}"/>
              </a:ext>
            </a:extLst>
          </p:cNvPr>
          <p:cNvPicPr>
            <a:picLocks noChangeAspect="1"/>
          </p:cNvPicPr>
          <p:nvPr/>
        </p:nvPicPr>
        <p:blipFill>
          <a:blip r:embed="rId7"/>
          <a:stretch>
            <a:fillRect/>
          </a:stretch>
        </p:blipFill>
        <p:spPr>
          <a:xfrm>
            <a:off x="10552131" y="5212739"/>
            <a:ext cx="1476740" cy="414337"/>
          </a:xfrm>
          <a:prstGeom prst="rect">
            <a:avLst/>
          </a:prstGeom>
          <a:ln>
            <a:solidFill>
              <a:schemeClr val="tx1"/>
            </a:solidFill>
          </a:ln>
        </p:spPr>
      </p:pic>
      <p:pic>
        <p:nvPicPr>
          <p:cNvPr id="9" name="Picture 8">
            <a:extLst>
              <a:ext uri="{FF2B5EF4-FFF2-40B4-BE49-F238E27FC236}">
                <a16:creationId xmlns:a16="http://schemas.microsoft.com/office/drawing/2014/main" id="{D647C370-F86C-4817-96EC-B8DCE618667B}"/>
              </a:ext>
            </a:extLst>
          </p:cNvPr>
          <p:cNvPicPr>
            <a:picLocks noChangeAspect="1"/>
          </p:cNvPicPr>
          <p:nvPr/>
        </p:nvPicPr>
        <p:blipFill>
          <a:blip r:embed="rId8"/>
          <a:stretch>
            <a:fillRect/>
          </a:stretch>
        </p:blipFill>
        <p:spPr>
          <a:xfrm>
            <a:off x="5743281" y="5982140"/>
            <a:ext cx="2732603" cy="728149"/>
          </a:xfrm>
          <a:prstGeom prst="rect">
            <a:avLst/>
          </a:prstGeom>
          <a:ln>
            <a:solidFill>
              <a:schemeClr val="tx1"/>
            </a:solidFill>
          </a:ln>
        </p:spPr>
      </p:pic>
      <p:pic>
        <p:nvPicPr>
          <p:cNvPr id="11" name="Picture 10">
            <a:extLst>
              <a:ext uri="{FF2B5EF4-FFF2-40B4-BE49-F238E27FC236}">
                <a16:creationId xmlns:a16="http://schemas.microsoft.com/office/drawing/2014/main" id="{4DD3E5DF-3C4B-4E46-BEC1-EA5473B40708}"/>
              </a:ext>
            </a:extLst>
          </p:cNvPr>
          <p:cNvPicPr>
            <a:picLocks noChangeAspect="1"/>
          </p:cNvPicPr>
          <p:nvPr/>
        </p:nvPicPr>
        <p:blipFill>
          <a:blip r:embed="rId9"/>
          <a:stretch>
            <a:fillRect/>
          </a:stretch>
        </p:blipFill>
        <p:spPr>
          <a:xfrm>
            <a:off x="8783002" y="5998552"/>
            <a:ext cx="3038475" cy="628650"/>
          </a:xfrm>
          <a:prstGeom prst="rect">
            <a:avLst/>
          </a:prstGeom>
          <a:ln>
            <a:solidFill>
              <a:schemeClr val="tx1"/>
            </a:solidFill>
          </a:ln>
        </p:spPr>
      </p:pic>
    </p:spTree>
    <p:extLst>
      <p:ext uri="{BB962C8B-B14F-4D97-AF65-F5344CB8AC3E}">
        <p14:creationId xmlns:p14="http://schemas.microsoft.com/office/powerpoint/2010/main" val="21005901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875477A-7FBA-4FFF-BD3D-72F6E385B3DD}"/>
              </a:ext>
            </a:extLst>
          </p:cNvPr>
          <p:cNvSpPr>
            <a:spLocks noGrp="1"/>
          </p:cNvSpPr>
          <p:nvPr>
            <p:ph idx="1"/>
          </p:nvPr>
        </p:nvSpPr>
        <p:spPr>
          <a:xfrm>
            <a:off x="92609" y="109364"/>
            <a:ext cx="11921199" cy="6657195"/>
          </a:xfrm>
        </p:spPr>
        <p:txBody>
          <a:bodyPr>
            <a:normAutofit/>
          </a:bodyPr>
          <a:lstStyle/>
          <a:p>
            <a:r>
              <a:rPr lang="en-US" sz="2400" dirty="0"/>
              <a:t>This fancy triangle (delta) is</a:t>
            </a:r>
          </a:p>
          <a:p>
            <a:pPr marL="0" indent="0">
              <a:buNone/>
            </a:pPr>
            <a:r>
              <a:rPr lang="en-US" sz="2400" dirty="0"/>
              <a:t>Used for the accumulation of</a:t>
            </a:r>
          </a:p>
          <a:p>
            <a:pPr marL="0" indent="0">
              <a:buNone/>
            </a:pPr>
            <a:r>
              <a:rPr lang="en-US" sz="2400" dirty="0"/>
              <a:t>Partial derivatives of cost </a:t>
            </a:r>
            <a:r>
              <a:rPr lang="en-US" sz="2400" dirty="0" err="1"/>
              <a:t>func</a:t>
            </a:r>
            <a:endParaRPr lang="en-US" sz="2400" dirty="0"/>
          </a:p>
          <a:p>
            <a:pPr marL="0" indent="0">
              <a:buNone/>
            </a:pPr>
            <a:r>
              <a:rPr lang="en-US" sz="2400" dirty="0"/>
              <a:t> </a:t>
            </a:r>
            <a:r>
              <a:rPr lang="en-US" sz="2400" dirty="0" err="1"/>
              <a:t>wrt</a:t>
            </a:r>
            <a:r>
              <a:rPr lang="en-US" sz="2400" dirty="0"/>
              <a:t> to each theta.</a:t>
            </a:r>
          </a:p>
          <a:p>
            <a:r>
              <a:rPr lang="en-US" sz="2400" dirty="0"/>
              <a:t>That is it sums the partial</a:t>
            </a:r>
          </a:p>
          <a:p>
            <a:pPr marL="0" indent="0">
              <a:buNone/>
            </a:pPr>
            <a:r>
              <a:rPr lang="en-US" sz="2400" dirty="0" err="1"/>
              <a:t>Deriv</a:t>
            </a:r>
            <a:r>
              <a:rPr lang="en-US" sz="2400" dirty="0"/>
              <a:t> over all training examples</a:t>
            </a:r>
          </a:p>
          <a:p>
            <a:r>
              <a:rPr lang="en-US" sz="2400" b="1" dirty="0"/>
              <a:t>So algorithm is like following</a:t>
            </a:r>
          </a:p>
          <a:p>
            <a:r>
              <a:rPr lang="en-US" sz="2400" dirty="0"/>
              <a:t>We set initial partial </a:t>
            </a:r>
            <a:r>
              <a:rPr lang="en-US" sz="2400" dirty="0" err="1"/>
              <a:t>deriv</a:t>
            </a:r>
            <a:endParaRPr lang="en-US" sz="2400" dirty="0"/>
          </a:p>
          <a:p>
            <a:pPr marL="0" indent="0">
              <a:buNone/>
            </a:pPr>
            <a:r>
              <a:rPr lang="en-US" sz="2400" dirty="0"/>
              <a:t>Term (triangle) to 0</a:t>
            </a:r>
          </a:p>
          <a:p>
            <a:r>
              <a:rPr lang="en-US" sz="2400" dirty="0"/>
              <a:t>Then for each training example</a:t>
            </a:r>
          </a:p>
          <a:p>
            <a:pPr marL="0" indent="0">
              <a:buNone/>
            </a:pPr>
            <a:r>
              <a:rPr lang="en-US" sz="2400" dirty="0"/>
              <a:t>We perform forward propagation.</a:t>
            </a:r>
          </a:p>
          <a:p>
            <a:r>
              <a:rPr lang="en-US" sz="2400" dirty="0"/>
              <a:t>Having done forward propagation, we then calculate the error in final output layer and backpropagate the errors till the 2</a:t>
            </a:r>
            <a:r>
              <a:rPr lang="en-US" sz="2400" baseline="30000" dirty="0"/>
              <a:t>nd</a:t>
            </a:r>
            <a:r>
              <a:rPr lang="en-US" sz="2400" dirty="0"/>
              <a:t> layer and calculate the partial derivatives for each theta</a:t>
            </a:r>
          </a:p>
          <a:p>
            <a:r>
              <a:rPr lang="en-US" sz="2400" dirty="0"/>
              <a:t>We repeat these for all the training examples and once finished we get D term which is partial derivative of cost function </a:t>
            </a:r>
            <a:r>
              <a:rPr lang="en-US" sz="2400" dirty="0" err="1"/>
              <a:t>wrt</a:t>
            </a:r>
            <a:r>
              <a:rPr lang="en-US" sz="2400" dirty="0"/>
              <a:t> to each theta. It is different for bias unit due to regular.</a:t>
            </a:r>
          </a:p>
        </p:txBody>
      </p:sp>
      <p:pic>
        <p:nvPicPr>
          <p:cNvPr id="2" name="Picture 1">
            <a:extLst>
              <a:ext uri="{FF2B5EF4-FFF2-40B4-BE49-F238E27FC236}">
                <a16:creationId xmlns:a16="http://schemas.microsoft.com/office/drawing/2014/main" id="{EFC7600D-9274-4C22-A370-CA678EE635B0}"/>
              </a:ext>
            </a:extLst>
          </p:cNvPr>
          <p:cNvPicPr>
            <a:picLocks noChangeAspect="1"/>
          </p:cNvPicPr>
          <p:nvPr/>
        </p:nvPicPr>
        <p:blipFill>
          <a:blip r:embed="rId2"/>
          <a:stretch>
            <a:fillRect/>
          </a:stretch>
        </p:blipFill>
        <p:spPr>
          <a:xfrm>
            <a:off x="4235335" y="42204"/>
            <a:ext cx="7924798" cy="4332848"/>
          </a:xfrm>
          <a:prstGeom prst="rect">
            <a:avLst/>
          </a:prstGeom>
        </p:spPr>
      </p:pic>
      <p:pic>
        <p:nvPicPr>
          <p:cNvPr id="6" name="Picture 5">
            <a:extLst>
              <a:ext uri="{FF2B5EF4-FFF2-40B4-BE49-F238E27FC236}">
                <a16:creationId xmlns:a16="http://schemas.microsoft.com/office/drawing/2014/main" id="{DA3C9AE5-4665-4AAD-9F2A-8FC4604D5916}"/>
              </a:ext>
            </a:extLst>
          </p:cNvPr>
          <p:cNvPicPr>
            <a:picLocks noChangeAspect="1"/>
          </p:cNvPicPr>
          <p:nvPr/>
        </p:nvPicPr>
        <p:blipFill>
          <a:blip r:embed="rId3"/>
          <a:stretch>
            <a:fillRect/>
          </a:stretch>
        </p:blipFill>
        <p:spPr>
          <a:xfrm>
            <a:off x="9281893" y="2450929"/>
            <a:ext cx="2800350" cy="352425"/>
          </a:xfrm>
          <a:prstGeom prst="rect">
            <a:avLst/>
          </a:prstGeom>
          <a:ln>
            <a:solidFill>
              <a:schemeClr val="tx1"/>
            </a:solidFill>
          </a:ln>
        </p:spPr>
      </p:pic>
    </p:spTree>
    <p:extLst>
      <p:ext uri="{BB962C8B-B14F-4D97-AF65-F5344CB8AC3E}">
        <p14:creationId xmlns:p14="http://schemas.microsoft.com/office/powerpoint/2010/main" val="7662503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875477A-7FBA-4FFF-BD3D-72F6E385B3DD}"/>
              </a:ext>
            </a:extLst>
          </p:cNvPr>
          <p:cNvSpPr>
            <a:spLocks noGrp="1"/>
          </p:cNvSpPr>
          <p:nvPr>
            <p:ph idx="1"/>
          </p:nvPr>
        </p:nvSpPr>
        <p:spPr>
          <a:xfrm>
            <a:off x="120745" y="95296"/>
            <a:ext cx="11921199" cy="6657195"/>
          </a:xfrm>
        </p:spPr>
        <p:txBody>
          <a:bodyPr>
            <a:normAutofit/>
          </a:bodyPr>
          <a:lstStyle/>
          <a:p>
            <a:r>
              <a:rPr lang="en-US" sz="2400" dirty="0"/>
              <a:t>So we do FP and BP for each sample and then repeat these steps for next sample, that is:</a:t>
            </a:r>
          </a:p>
          <a:p>
            <a:endParaRPr lang="en-US" sz="2400" dirty="0"/>
          </a:p>
          <a:p>
            <a:r>
              <a:rPr lang="en-US" sz="2400" dirty="0"/>
              <a:t>Backpropagation is neural network terminology for minimizing our cost function, just like what we were doing with gradient descent in logistic and linear regression, the goal is to minimize the cost function J, using an optimal set of parameters in theta</a:t>
            </a:r>
          </a:p>
          <a:p>
            <a:endParaRPr lang="en-US" sz="2400" dirty="0"/>
          </a:p>
          <a:p>
            <a:endParaRPr lang="en-US" sz="2400" dirty="0"/>
          </a:p>
          <a:p>
            <a:r>
              <a:rPr lang="en-US" sz="2400" dirty="0"/>
              <a:t>Neat and clear demonstration of</a:t>
            </a:r>
          </a:p>
          <a:p>
            <a:pPr marL="0" indent="0">
              <a:buNone/>
            </a:pPr>
            <a:r>
              <a:rPr lang="en-US" sz="2400" dirty="0"/>
              <a:t>Forward propagation</a:t>
            </a:r>
          </a:p>
        </p:txBody>
      </p:sp>
      <p:pic>
        <p:nvPicPr>
          <p:cNvPr id="4" name="Picture 3">
            <a:extLst>
              <a:ext uri="{FF2B5EF4-FFF2-40B4-BE49-F238E27FC236}">
                <a16:creationId xmlns:a16="http://schemas.microsoft.com/office/drawing/2014/main" id="{1BE36167-F0C8-4CD0-BD5F-BEF0F441C7F0}"/>
              </a:ext>
            </a:extLst>
          </p:cNvPr>
          <p:cNvPicPr>
            <a:picLocks noChangeAspect="1"/>
          </p:cNvPicPr>
          <p:nvPr/>
        </p:nvPicPr>
        <p:blipFill>
          <a:blip r:embed="rId2"/>
          <a:stretch>
            <a:fillRect/>
          </a:stretch>
        </p:blipFill>
        <p:spPr>
          <a:xfrm>
            <a:off x="337771" y="448409"/>
            <a:ext cx="9652049" cy="615734"/>
          </a:xfrm>
          <a:prstGeom prst="rect">
            <a:avLst/>
          </a:prstGeom>
          <a:ln>
            <a:solidFill>
              <a:schemeClr val="tx1"/>
            </a:solidFill>
          </a:ln>
        </p:spPr>
      </p:pic>
      <p:pic>
        <p:nvPicPr>
          <p:cNvPr id="2" name="Picture 1">
            <a:extLst>
              <a:ext uri="{FF2B5EF4-FFF2-40B4-BE49-F238E27FC236}">
                <a16:creationId xmlns:a16="http://schemas.microsoft.com/office/drawing/2014/main" id="{17C09EC9-B397-4BBE-9246-689EC442B180}"/>
              </a:ext>
            </a:extLst>
          </p:cNvPr>
          <p:cNvPicPr>
            <a:picLocks noChangeAspect="1"/>
          </p:cNvPicPr>
          <p:nvPr/>
        </p:nvPicPr>
        <p:blipFill>
          <a:blip r:embed="rId3"/>
          <a:stretch>
            <a:fillRect/>
          </a:stretch>
        </p:blipFill>
        <p:spPr>
          <a:xfrm>
            <a:off x="220830" y="2074322"/>
            <a:ext cx="11731403" cy="809552"/>
          </a:xfrm>
          <a:prstGeom prst="rect">
            <a:avLst/>
          </a:prstGeom>
          <a:ln>
            <a:solidFill>
              <a:schemeClr val="tx1"/>
            </a:solidFill>
          </a:ln>
        </p:spPr>
      </p:pic>
      <p:pic>
        <p:nvPicPr>
          <p:cNvPr id="5" name="Picture 4">
            <a:extLst>
              <a:ext uri="{FF2B5EF4-FFF2-40B4-BE49-F238E27FC236}">
                <a16:creationId xmlns:a16="http://schemas.microsoft.com/office/drawing/2014/main" id="{B5FD1BE8-78D1-4F9D-BD5E-95524D5EDA34}"/>
              </a:ext>
            </a:extLst>
          </p:cNvPr>
          <p:cNvPicPr>
            <a:picLocks noChangeAspect="1"/>
          </p:cNvPicPr>
          <p:nvPr/>
        </p:nvPicPr>
        <p:blipFill>
          <a:blip r:embed="rId4"/>
          <a:stretch>
            <a:fillRect/>
          </a:stretch>
        </p:blipFill>
        <p:spPr>
          <a:xfrm>
            <a:off x="5668474" y="3108960"/>
            <a:ext cx="6263232" cy="3321073"/>
          </a:xfrm>
          <a:prstGeom prst="rect">
            <a:avLst/>
          </a:prstGeom>
        </p:spPr>
      </p:pic>
    </p:spTree>
    <p:extLst>
      <p:ext uri="{BB962C8B-B14F-4D97-AF65-F5344CB8AC3E}">
        <p14:creationId xmlns:p14="http://schemas.microsoft.com/office/powerpoint/2010/main" val="26840946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875477A-7FBA-4FFF-BD3D-72F6E385B3DD}"/>
              </a:ext>
            </a:extLst>
          </p:cNvPr>
          <p:cNvSpPr>
            <a:spLocks noGrp="1"/>
          </p:cNvSpPr>
          <p:nvPr>
            <p:ph idx="1"/>
          </p:nvPr>
        </p:nvSpPr>
        <p:spPr>
          <a:xfrm>
            <a:off x="120745" y="95296"/>
            <a:ext cx="11921199" cy="6657195"/>
          </a:xfrm>
        </p:spPr>
        <p:txBody>
          <a:bodyPr>
            <a:normAutofit/>
          </a:bodyPr>
          <a:lstStyle/>
          <a:p>
            <a:r>
              <a:rPr lang="en-US" sz="2400" dirty="0"/>
              <a:t>Let’s look closer at backprop</a:t>
            </a:r>
          </a:p>
          <a:p>
            <a:pPr marL="0" indent="0">
              <a:buNone/>
            </a:pPr>
            <a:r>
              <a:rPr lang="en-US" sz="2400" dirty="0"/>
              <a:t>On an example of 1 training </a:t>
            </a:r>
            <a:r>
              <a:rPr lang="en-US" sz="2400" dirty="0" err="1"/>
              <a:t>examp</a:t>
            </a:r>
            <a:endParaRPr lang="en-US" sz="2400" dirty="0"/>
          </a:p>
          <a:p>
            <a:pPr marL="0" indent="0">
              <a:buNone/>
            </a:pPr>
            <a:r>
              <a:rPr lang="en-US" sz="2400" dirty="0"/>
              <a:t>And ignoring regularization</a:t>
            </a:r>
          </a:p>
          <a:p>
            <a:r>
              <a:rPr lang="en-US" sz="2400" dirty="0"/>
              <a:t>Then for cost function we get</a:t>
            </a:r>
          </a:p>
          <a:p>
            <a:pPr marL="0" indent="0">
              <a:buNone/>
            </a:pPr>
            <a:r>
              <a:rPr lang="en-US" sz="2400" dirty="0"/>
              <a:t>The following expression</a:t>
            </a:r>
          </a:p>
          <a:p>
            <a:pPr marL="0" indent="0">
              <a:buNone/>
            </a:pPr>
            <a:endParaRPr lang="en-US" sz="2400" dirty="0"/>
          </a:p>
          <a:p>
            <a:r>
              <a:rPr lang="en-US" sz="2400" dirty="0"/>
              <a:t>We can think of the expression</a:t>
            </a:r>
          </a:p>
          <a:p>
            <a:pPr marL="0" indent="0">
              <a:buNone/>
            </a:pPr>
            <a:r>
              <a:rPr lang="en-US" sz="2400" dirty="0"/>
              <a:t>Above as </a:t>
            </a:r>
          </a:p>
          <a:p>
            <a:r>
              <a:rPr lang="en-US" sz="2400" dirty="0"/>
              <a:t>Just it is the case that for logistic</a:t>
            </a:r>
          </a:p>
          <a:p>
            <a:pPr marL="0" indent="0">
              <a:buNone/>
            </a:pPr>
            <a:r>
              <a:rPr lang="en-US" sz="2400" dirty="0"/>
              <a:t>Regression usual cost function does not work</a:t>
            </a:r>
          </a:p>
          <a:p>
            <a:r>
              <a:rPr lang="en-US" sz="2400" dirty="0"/>
              <a:t>So, overall the cost function helps us to judge how well the network is doing on example </a:t>
            </a:r>
            <a:r>
              <a:rPr lang="en-US" sz="2400" dirty="0" err="1"/>
              <a:t>i</a:t>
            </a:r>
            <a:endParaRPr lang="en-US" sz="2400" dirty="0"/>
          </a:p>
        </p:txBody>
      </p:sp>
      <p:pic>
        <p:nvPicPr>
          <p:cNvPr id="2" name="Picture 1">
            <a:extLst>
              <a:ext uri="{FF2B5EF4-FFF2-40B4-BE49-F238E27FC236}">
                <a16:creationId xmlns:a16="http://schemas.microsoft.com/office/drawing/2014/main" id="{850337A5-EF36-4F26-BA0E-FE65CC52E8F5}"/>
              </a:ext>
            </a:extLst>
          </p:cNvPr>
          <p:cNvPicPr>
            <a:picLocks noChangeAspect="1"/>
          </p:cNvPicPr>
          <p:nvPr/>
        </p:nvPicPr>
        <p:blipFill>
          <a:blip r:embed="rId2"/>
          <a:stretch>
            <a:fillRect/>
          </a:stretch>
        </p:blipFill>
        <p:spPr>
          <a:xfrm>
            <a:off x="4503716" y="43370"/>
            <a:ext cx="7658100" cy="4267200"/>
          </a:xfrm>
          <a:prstGeom prst="rect">
            <a:avLst/>
          </a:prstGeom>
        </p:spPr>
      </p:pic>
      <p:pic>
        <p:nvPicPr>
          <p:cNvPr id="4" name="Picture 3">
            <a:extLst>
              <a:ext uri="{FF2B5EF4-FFF2-40B4-BE49-F238E27FC236}">
                <a16:creationId xmlns:a16="http://schemas.microsoft.com/office/drawing/2014/main" id="{83F135DB-0A80-4A9B-A3F3-EE056F42C997}"/>
              </a:ext>
            </a:extLst>
          </p:cNvPr>
          <p:cNvPicPr>
            <a:picLocks noChangeAspect="1"/>
          </p:cNvPicPr>
          <p:nvPr/>
        </p:nvPicPr>
        <p:blipFill>
          <a:blip r:embed="rId3"/>
          <a:stretch>
            <a:fillRect/>
          </a:stretch>
        </p:blipFill>
        <p:spPr>
          <a:xfrm>
            <a:off x="85208" y="2334281"/>
            <a:ext cx="4354826" cy="338579"/>
          </a:xfrm>
          <a:prstGeom prst="rect">
            <a:avLst/>
          </a:prstGeom>
          <a:ln>
            <a:solidFill>
              <a:schemeClr val="tx1"/>
            </a:solidFill>
          </a:ln>
        </p:spPr>
      </p:pic>
      <p:pic>
        <p:nvPicPr>
          <p:cNvPr id="6" name="Picture 5">
            <a:extLst>
              <a:ext uri="{FF2B5EF4-FFF2-40B4-BE49-F238E27FC236}">
                <a16:creationId xmlns:a16="http://schemas.microsoft.com/office/drawing/2014/main" id="{8F16D794-1171-40EE-817F-49D580D6DEEC}"/>
              </a:ext>
            </a:extLst>
          </p:cNvPr>
          <p:cNvPicPr>
            <a:picLocks noChangeAspect="1"/>
          </p:cNvPicPr>
          <p:nvPr/>
        </p:nvPicPr>
        <p:blipFill>
          <a:blip r:embed="rId4"/>
          <a:stretch>
            <a:fillRect/>
          </a:stretch>
        </p:blipFill>
        <p:spPr>
          <a:xfrm>
            <a:off x="1461207" y="3304514"/>
            <a:ext cx="2625229" cy="423424"/>
          </a:xfrm>
          <a:prstGeom prst="rect">
            <a:avLst/>
          </a:prstGeom>
          <a:ln>
            <a:solidFill>
              <a:schemeClr val="tx1"/>
            </a:solidFill>
          </a:ln>
        </p:spPr>
      </p:pic>
    </p:spTree>
    <p:extLst>
      <p:ext uri="{BB962C8B-B14F-4D97-AF65-F5344CB8AC3E}">
        <p14:creationId xmlns:p14="http://schemas.microsoft.com/office/powerpoint/2010/main" val="802585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875477A-7FBA-4FFF-BD3D-72F6E385B3DD}"/>
              </a:ext>
            </a:extLst>
          </p:cNvPr>
          <p:cNvSpPr>
            <a:spLocks noGrp="1"/>
          </p:cNvSpPr>
          <p:nvPr>
            <p:ph idx="1"/>
          </p:nvPr>
        </p:nvSpPr>
        <p:spPr>
          <a:xfrm>
            <a:off x="120745" y="95296"/>
            <a:ext cx="11921199" cy="6657195"/>
          </a:xfrm>
        </p:spPr>
        <p:txBody>
          <a:bodyPr>
            <a:normAutofit/>
          </a:bodyPr>
          <a:lstStyle/>
          <a:p>
            <a:r>
              <a:rPr lang="en-US" sz="2200" b="1" dirty="0"/>
              <a:t>Useful intuition </a:t>
            </a:r>
            <a:r>
              <a:rPr lang="en-US" sz="2200" dirty="0"/>
              <a:t>is that backprop is </a:t>
            </a:r>
            <a:r>
              <a:rPr lang="en-US" sz="2200" dirty="0" err="1"/>
              <a:t>comput</a:t>
            </a:r>
            <a:r>
              <a:rPr lang="en-US" sz="2200" dirty="0"/>
              <a:t> </a:t>
            </a:r>
          </a:p>
          <a:p>
            <a:pPr marL="0" indent="0">
              <a:buNone/>
            </a:pPr>
            <a:r>
              <a:rPr lang="en-US" sz="2200" dirty="0"/>
              <a:t>these </a:t>
            </a:r>
            <a:r>
              <a:rPr lang="en-US" sz="2200" b="1" dirty="0"/>
              <a:t>delta (error) </a:t>
            </a:r>
            <a:r>
              <a:rPr lang="en-US" sz="2200" dirty="0" err="1"/>
              <a:t>ij</a:t>
            </a:r>
            <a:r>
              <a:rPr lang="en-US" sz="2200" dirty="0"/>
              <a:t> terms</a:t>
            </a:r>
          </a:p>
          <a:p>
            <a:r>
              <a:rPr lang="en-US" sz="2200" dirty="0"/>
              <a:t>We can think of these as the </a:t>
            </a:r>
            <a:r>
              <a:rPr lang="en-US" sz="2200" b="1" dirty="0"/>
              <a:t>measure of </a:t>
            </a:r>
          </a:p>
          <a:p>
            <a:pPr marL="0" indent="0">
              <a:buNone/>
            </a:pPr>
            <a:r>
              <a:rPr lang="en-US" sz="2200" b="1" dirty="0"/>
              <a:t>error </a:t>
            </a:r>
            <a:r>
              <a:rPr lang="en-US" sz="2200" dirty="0"/>
              <a:t>of the activation value that we got for </a:t>
            </a:r>
          </a:p>
          <a:p>
            <a:pPr marL="0" indent="0">
              <a:buNone/>
            </a:pPr>
            <a:r>
              <a:rPr lang="en-US" sz="2200" dirty="0"/>
              <a:t>unit j in the lth layer</a:t>
            </a:r>
          </a:p>
          <a:p>
            <a:r>
              <a:rPr lang="en-US" sz="2200" dirty="0"/>
              <a:t>More formally, the delta terms actually are </a:t>
            </a:r>
          </a:p>
          <a:p>
            <a:pPr marL="0" indent="0">
              <a:buNone/>
            </a:pPr>
            <a:r>
              <a:rPr lang="en-US" sz="2200" b="1" dirty="0"/>
              <a:t>partial derivatives </a:t>
            </a:r>
            <a:r>
              <a:rPr lang="en-US" sz="2200" dirty="0" err="1"/>
              <a:t>wrt</a:t>
            </a:r>
            <a:r>
              <a:rPr lang="en-US" sz="2200" dirty="0"/>
              <a:t> to </a:t>
            </a:r>
            <a:r>
              <a:rPr lang="en-US" sz="2200" b="1" dirty="0" err="1"/>
              <a:t>zlj’s</a:t>
            </a:r>
            <a:r>
              <a:rPr lang="en-US" sz="2200" dirty="0"/>
              <a:t>, that Is the weight</a:t>
            </a:r>
          </a:p>
          <a:p>
            <a:pPr marL="0" indent="0">
              <a:buNone/>
            </a:pPr>
            <a:r>
              <a:rPr lang="en-US" sz="2200" dirty="0"/>
              <a:t>sum of inputs that  Were </a:t>
            </a:r>
            <a:r>
              <a:rPr lang="en-US" sz="2200" dirty="0" err="1"/>
              <a:t>comput</a:t>
            </a:r>
            <a:r>
              <a:rPr lang="en-US" sz="2200" dirty="0"/>
              <a:t> these z terms</a:t>
            </a:r>
          </a:p>
          <a:p>
            <a:r>
              <a:rPr lang="en-US" sz="2200" dirty="0"/>
              <a:t>Partial derivatives with respect to these</a:t>
            </a:r>
          </a:p>
          <a:p>
            <a:pPr marL="0" indent="0">
              <a:buNone/>
            </a:pPr>
            <a:r>
              <a:rPr lang="en-US" sz="2200" dirty="0"/>
              <a:t> things of the cost function</a:t>
            </a:r>
          </a:p>
          <a:p>
            <a:r>
              <a:rPr lang="en-US" sz="2200" dirty="0"/>
              <a:t>Concretely, the cost function is a </a:t>
            </a:r>
            <a:r>
              <a:rPr lang="en-US" sz="2200" b="1" dirty="0"/>
              <a:t>function</a:t>
            </a:r>
            <a:r>
              <a:rPr lang="en-US" sz="2200" dirty="0"/>
              <a:t> of the </a:t>
            </a:r>
            <a:r>
              <a:rPr lang="en-US" sz="2200" b="1" dirty="0"/>
              <a:t>label y </a:t>
            </a:r>
            <a:r>
              <a:rPr lang="en-US" sz="2200" dirty="0"/>
              <a:t>and of the </a:t>
            </a:r>
            <a:r>
              <a:rPr lang="en-US" sz="2200" b="1" dirty="0"/>
              <a:t>value of h(x).</a:t>
            </a:r>
          </a:p>
          <a:p>
            <a:r>
              <a:rPr lang="en-US" sz="2200" dirty="0"/>
              <a:t>If we go inside the neural net and </a:t>
            </a:r>
            <a:r>
              <a:rPr lang="en-US" sz="2200" b="1" dirty="0"/>
              <a:t>just change </a:t>
            </a:r>
            <a:r>
              <a:rPr lang="en-US" sz="2200" b="1" dirty="0" err="1"/>
              <a:t>zlj</a:t>
            </a:r>
            <a:r>
              <a:rPr lang="en-US" sz="2200" b="1" dirty="0"/>
              <a:t> </a:t>
            </a:r>
            <a:r>
              <a:rPr lang="en-US" sz="2200" dirty="0"/>
              <a:t>values a little bit, then that will affect the values </a:t>
            </a:r>
            <a:r>
              <a:rPr lang="en-US" sz="2200" b="1" dirty="0"/>
              <a:t>neural net is outputting</a:t>
            </a:r>
            <a:r>
              <a:rPr lang="en-US" sz="2200" dirty="0"/>
              <a:t>, thus changing the value of cost function</a:t>
            </a:r>
          </a:p>
          <a:p>
            <a:r>
              <a:rPr lang="en-US" sz="2200" dirty="0"/>
              <a:t>So, they(</a:t>
            </a:r>
            <a:r>
              <a:rPr lang="en-US" sz="2200" dirty="0" err="1"/>
              <a:t>p.d</a:t>
            </a:r>
            <a:r>
              <a:rPr lang="en-US" sz="2200" dirty="0"/>
              <a:t>) are measure of </a:t>
            </a:r>
            <a:r>
              <a:rPr lang="en-US" sz="2200" b="1" dirty="0"/>
              <a:t>how much we would like to change </a:t>
            </a:r>
            <a:r>
              <a:rPr lang="en-US" sz="2200" dirty="0"/>
              <a:t>the neural nets weights in order to </a:t>
            </a:r>
            <a:r>
              <a:rPr lang="en-US" sz="2200" b="1" dirty="0"/>
              <a:t>affect</a:t>
            </a:r>
            <a:r>
              <a:rPr lang="en-US" sz="2200" dirty="0"/>
              <a:t> these intermediate values of the computation. So as to affect the final output of the neural net h(x) and therefore </a:t>
            </a:r>
            <a:r>
              <a:rPr lang="en-US" sz="2200" b="1" dirty="0"/>
              <a:t>affect the overall cost</a:t>
            </a:r>
          </a:p>
        </p:txBody>
      </p:sp>
      <p:pic>
        <p:nvPicPr>
          <p:cNvPr id="2" name="Picture 1">
            <a:extLst>
              <a:ext uri="{FF2B5EF4-FFF2-40B4-BE49-F238E27FC236}">
                <a16:creationId xmlns:a16="http://schemas.microsoft.com/office/drawing/2014/main" id="{1B3B9817-AFD0-4C0E-B715-51D35401613B}"/>
              </a:ext>
            </a:extLst>
          </p:cNvPr>
          <p:cNvPicPr>
            <a:picLocks noChangeAspect="1"/>
          </p:cNvPicPr>
          <p:nvPr/>
        </p:nvPicPr>
        <p:blipFill>
          <a:blip r:embed="rId2"/>
          <a:stretch>
            <a:fillRect/>
          </a:stretch>
        </p:blipFill>
        <p:spPr>
          <a:xfrm>
            <a:off x="5735937" y="14749"/>
            <a:ext cx="6451706" cy="3727258"/>
          </a:xfrm>
          <a:prstGeom prst="rect">
            <a:avLst/>
          </a:prstGeom>
        </p:spPr>
      </p:pic>
    </p:spTree>
    <p:extLst>
      <p:ext uri="{BB962C8B-B14F-4D97-AF65-F5344CB8AC3E}">
        <p14:creationId xmlns:p14="http://schemas.microsoft.com/office/powerpoint/2010/main" val="202256828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1376</TotalTime>
  <Words>1830</Words>
  <Application>Microsoft Office PowerPoint</Application>
  <PresentationFormat>Widescreen</PresentationFormat>
  <Paragraphs>163</Paragraphs>
  <Slides>18</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18</vt:i4>
      </vt:variant>
    </vt:vector>
  </HeadingPairs>
  <TitlesOfParts>
    <vt:vector size="22" baseType="lpstr">
      <vt:lpstr>Arial</vt:lpstr>
      <vt:lpstr>Calibri</vt:lpstr>
      <vt:lpstr>Calibri Light</vt:lpstr>
      <vt:lpstr>Office Theme</vt:lpstr>
      <vt:lpstr>Week 5. Neural Networks: Learning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Week 5. Neural Networks: Learning</dc:title>
  <dc:creator>Valiyev, Mahammad</dc:creator>
  <cp:lastModifiedBy>Valiyev, Mahammad</cp:lastModifiedBy>
  <cp:revision>178</cp:revision>
  <dcterms:created xsi:type="dcterms:W3CDTF">2020-05-09T09:46:43Z</dcterms:created>
  <dcterms:modified xsi:type="dcterms:W3CDTF">2020-08-03T14:23:33Z</dcterms:modified>
</cp:coreProperties>
</file>